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4C772C36-09B8-4692-BB83-9633D7E5AAAB}" type="datetimeFigureOut">
              <a:rPr lang="ru-RU" smtClean="0"/>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043B696-8939-4403-99F5-ECCF23B4D229}"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4C772C36-09B8-4692-BB83-9633D7E5AAAB}" type="datetimeFigureOut">
              <a:rPr lang="ru-RU" smtClean="0"/>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5043B696-8939-4403-99F5-ECCF23B4D229}" type="slidenum">
              <a:rPr lang="ru-RU" smtClean="0"/>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4C772C36-09B8-4692-BB83-9633D7E5AAAB}" type="datetimeFigureOut">
              <a:rPr lang="ru-RU" smtClean="0"/>
              <a:t>07.10.2021</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043B696-8939-4403-99F5-ECCF23B4D229}"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4C772C36-09B8-4692-BB83-9633D7E5AAAB}" type="datetimeFigureOut">
              <a:rPr lang="ru-RU" smtClean="0"/>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43B696-8939-4403-99F5-ECCF23B4D229}" type="slidenum">
              <a:rPr lang="ru-RU" smtClean="0"/>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4C772C36-09B8-4692-BB83-9633D7E5AAAB}" type="datetimeFigureOut">
              <a:rPr lang="ru-RU" smtClean="0"/>
              <a:t>07.10.2021</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5043B696-8939-4403-99F5-ECCF23B4D229}"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C772C36-09B8-4692-BB83-9633D7E5AAAB}" type="datetimeFigureOut">
              <a:rPr lang="ru-RU" smtClean="0"/>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5043B696-8939-4403-99F5-ECCF23B4D22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4C772C36-09B8-4692-BB83-9633D7E5AAAB}" type="datetimeFigureOut">
              <a:rPr lang="ru-RU" smtClean="0"/>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043B696-8939-4403-99F5-ECCF23B4D22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043B696-8939-4403-99F5-ECCF23B4D229}" type="slidenum">
              <a:rPr lang="ru-RU" smtClean="0"/>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4C772C36-09B8-4692-BB83-9633D7E5AAAB}" type="datetimeFigureOut">
              <a:rPr lang="ru-RU" smtClean="0"/>
              <a:t>07.10.2021</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5043B696-8939-4403-99F5-ECCF23B4D229}"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4C772C36-09B8-4692-BB83-9633D7E5AAAB}" type="datetimeFigureOut">
              <a:rPr lang="ru-RU" smtClean="0"/>
              <a:t>07.10.2021</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772C36-09B8-4692-BB83-9633D7E5AAAB}" type="datetimeFigureOut">
              <a:rPr lang="ru-RU" smtClean="0"/>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3B696-8939-4403-99F5-ECCF23B4D22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5043B696-8939-4403-99F5-ECCF23B4D229}"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772C36-09B8-4692-BB83-9633D7E5AAAB}" type="datetimeFigureOut">
              <a:rPr lang="ru-RU" smtClean="0"/>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C772C36-09B8-4692-BB83-9633D7E5AAAB}" type="datetimeFigureOut">
              <a:rPr lang="ru-RU" smtClean="0"/>
              <a:t>07.10.2021</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043B696-8939-4403-99F5-ECCF23B4D229}"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istoky-co.ru/zayavka.php"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2643182"/>
            <a:ext cx="6400800" cy="3357586"/>
          </a:xfrm>
        </p:spPr>
        <p:txBody>
          <a:bodyPr/>
          <a:lstStyle/>
          <a:p>
            <a:endParaRPr lang="ru-RU" dirty="0" smtClean="0"/>
          </a:p>
          <a:p>
            <a:r>
              <a:rPr lang="ru-RU" dirty="0" smtClean="0"/>
              <a:t>Принята</a:t>
            </a:r>
            <a:endParaRPr lang="ru-RU" dirty="0" smtClean="0"/>
          </a:p>
          <a:p>
            <a:r>
              <a:rPr lang="ru-RU" dirty="0" smtClean="0"/>
              <a:t>на педагогическом Совете</a:t>
            </a:r>
          </a:p>
          <a:p>
            <a:r>
              <a:rPr lang="ru-RU" dirty="0" smtClean="0"/>
              <a:t>Протокол №  1   от 30.08.2021 г</a:t>
            </a:r>
            <a:r>
              <a:rPr lang="ru-RU" dirty="0" smtClean="0"/>
              <a:t>.</a:t>
            </a:r>
          </a:p>
          <a:p>
            <a:endParaRPr lang="ru-RU" dirty="0" smtClean="0"/>
          </a:p>
          <a:p>
            <a:endParaRPr lang="ru-RU" dirty="0" smtClean="0"/>
          </a:p>
          <a:p>
            <a:r>
              <a:rPr lang="ru-RU" dirty="0" smtClean="0"/>
              <a:t>Утверждена</a:t>
            </a:r>
          </a:p>
          <a:p>
            <a:r>
              <a:rPr lang="ru-RU" dirty="0" smtClean="0"/>
              <a:t>Приказом заведующего МБДОУ детский сад «Сказка</a:t>
            </a:r>
          </a:p>
          <a:p>
            <a:r>
              <a:rPr lang="ru-RU" dirty="0" smtClean="0"/>
              <a:t>№  148/о   от   30.08.2021г.</a:t>
            </a:r>
          </a:p>
          <a:p>
            <a:endParaRPr lang="ru-RU" dirty="0"/>
          </a:p>
        </p:txBody>
      </p:sp>
      <p:sp>
        <p:nvSpPr>
          <p:cNvPr id="2" name="Заголовок 1"/>
          <p:cNvSpPr>
            <a:spLocks noGrp="1"/>
          </p:cNvSpPr>
          <p:nvPr>
            <p:ph type="ctrTitle"/>
          </p:nvPr>
        </p:nvSpPr>
        <p:spPr>
          <a:xfrm>
            <a:off x="685800" y="285729"/>
            <a:ext cx="7772400" cy="2214577"/>
          </a:xfrm>
        </p:spPr>
        <p:txBody>
          <a:bodyPr>
            <a:normAutofit/>
          </a:bodyPr>
          <a:lstStyle/>
          <a:p>
            <a:r>
              <a:rPr lang="ru-RU" sz="3200" b="1" dirty="0" smtClean="0">
                <a:solidFill>
                  <a:srgbClr val="FF0000"/>
                </a:solidFill>
              </a:rPr>
              <a:t>РАБОЧАЯ ПРОГРАММА </a:t>
            </a:r>
            <a:r>
              <a:rPr lang="ru-RU" sz="3200" b="1" dirty="0" smtClean="0">
                <a:solidFill>
                  <a:srgbClr val="FF0000"/>
                </a:solidFill>
              </a:rPr>
              <a:t>ВОСПИТАНИЯ МБДОУ</a:t>
            </a:r>
            <a:r>
              <a:rPr lang="ru-RU" sz="3200" dirty="0" smtClean="0">
                <a:solidFill>
                  <a:srgbClr val="FF0000"/>
                </a:solidFill>
              </a:rPr>
              <a:t/>
            </a:r>
            <a:br>
              <a:rPr lang="ru-RU" sz="3200" dirty="0" smtClean="0">
                <a:solidFill>
                  <a:srgbClr val="FF0000"/>
                </a:solidFill>
              </a:rPr>
            </a:br>
            <a:r>
              <a:rPr lang="ru-RU" sz="3200" b="1" dirty="0" smtClean="0">
                <a:solidFill>
                  <a:srgbClr val="FF0000"/>
                </a:solidFill>
              </a:rPr>
              <a:t>детский сад «Сказка</a:t>
            </a:r>
            <a:r>
              <a:rPr lang="ru-RU" sz="3200" dirty="0" smtClean="0">
                <a:solidFill>
                  <a:srgbClr val="FF0000"/>
                </a:solidFill>
              </a:rPr>
              <a:t/>
            </a:r>
            <a:br>
              <a:rPr lang="ru-RU" sz="3200" dirty="0" smtClean="0">
                <a:solidFill>
                  <a:srgbClr val="FF0000"/>
                </a:solidFill>
              </a:rPr>
            </a:b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rgbClr val="FF0000"/>
                </a:solidFill>
              </a:rPr>
              <a:t>Структура программы</a:t>
            </a:r>
            <a:endParaRPr lang="ru-RU" sz="3200" dirty="0">
              <a:solidFill>
                <a:srgbClr val="FF0000"/>
              </a:solidFill>
            </a:endParaRPr>
          </a:p>
        </p:txBody>
      </p:sp>
      <p:sp>
        <p:nvSpPr>
          <p:cNvPr id="3" name="Содержимое 2"/>
          <p:cNvSpPr>
            <a:spLocks noGrp="1"/>
          </p:cNvSpPr>
          <p:nvPr>
            <p:ph sz="quarter" idx="1"/>
          </p:nvPr>
        </p:nvSpPr>
        <p:spPr/>
        <p:txBody>
          <a:bodyPr>
            <a:normAutofit/>
          </a:bodyPr>
          <a:lstStyle/>
          <a:p>
            <a:r>
              <a:rPr lang="ru-RU" sz="3200" dirty="0" smtClean="0"/>
              <a:t>Раздел I. Целевые ориентиры и планируемые </a:t>
            </a:r>
            <a:r>
              <a:rPr lang="ru-RU" sz="3200" dirty="0" smtClean="0"/>
              <a:t>результаты </a:t>
            </a:r>
            <a:r>
              <a:rPr lang="ru-RU" sz="3200" dirty="0" smtClean="0"/>
              <a:t>Программы </a:t>
            </a:r>
            <a:endParaRPr lang="ru-RU" sz="3200" dirty="0" smtClean="0"/>
          </a:p>
          <a:p>
            <a:endParaRPr lang="ru-RU" sz="3200" b="1" dirty="0" smtClean="0"/>
          </a:p>
          <a:p>
            <a:r>
              <a:rPr lang="ru-RU" sz="3200" dirty="0" smtClean="0"/>
              <a:t>Раздел II. </a:t>
            </a:r>
            <a:r>
              <a:rPr lang="ru-RU" sz="3200" dirty="0" smtClean="0"/>
              <a:t>Содержательный</a:t>
            </a:r>
          </a:p>
          <a:p>
            <a:endParaRPr lang="ru-RU" sz="3200" b="1" dirty="0" smtClean="0"/>
          </a:p>
          <a:p>
            <a:r>
              <a:rPr lang="ru-RU" sz="3200" dirty="0" smtClean="0"/>
              <a:t>Раздел III. Организационный</a:t>
            </a:r>
            <a:endParaRPr lang="ru-RU"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rgbClr val="FF0000"/>
                </a:solidFill>
              </a:rPr>
              <a:t>направления </a:t>
            </a:r>
            <a:r>
              <a:rPr lang="ru-RU" sz="3200" dirty="0" smtClean="0">
                <a:solidFill>
                  <a:srgbClr val="FF0000"/>
                </a:solidFill>
              </a:rPr>
              <a:t>воспитательной работы ДОО</a:t>
            </a:r>
            <a:endParaRPr lang="ru-RU" sz="3200" dirty="0">
              <a:solidFill>
                <a:srgbClr val="FF0000"/>
              </a:solidFill>
            </a:endParaRPr>
          </a:p>
        </p:txBody>
      </p:sp>
      <p:sp>
        <p:nvSpPr>
          <p:cNvPr id="3" name="Содержимое 2"/>
          <p:cNvSpPr>
            <a:spLocks noGrp="1"/>
          </p:cNvSpPr>
          <p:nvPr>
            <p:ph sz="quarter" idx="1"/>
          </p:nvPr>
        </p:nvSpPr>
        <p:spPr/>
        <p:txBody>
          <a:bodyPr>
            <a:normAutofit fontScale="92500" lnSpcReduction="20000"/>
          </a:bodyPr>
          <a:lstStyle/>
          <a:p>
            <a:r>
              <a:rPr lang="ru-RU" dirty="0" smtClean="0"/>
              <a:t>Ценности </a:t>
            </a:r>
            <a:r>
              <a:rPr lang="ru-RU" b="1" dirty="0" smtClean="0"/>
              <a:t>Родины </a:t>
            </a:r>
            <a:r>
              <a:rPr lang="ru-RU" dirty="0" smtClean="0"/>
              <a:t>и </a:t>
            </a:r>
            <a:r>
              <a:rPr lang="ru-RU" b="1" dirty="0" smtClean="0"/>
              <a:t>природы </a:t>
            </a:r>
            <a:r>
              <a:rPr lang="ru-RU" dirty="0" smtClean="0"/>
              <a:t>лежат в основе </a:t>
            </a:r>
            <a:r>
              <a:rPr lang="ru-RU" b="1" dirty="0" smtClean="0">
                <a:solidFill>
                  <a:srgbClr val="FF0000"/>
                </a:solidFill>
              </a:rPr>
              <a:t>патриотического направления </a:t>
            </a:r>
            <a:r>
              <a:rPr lang="ru-RU" dirty="0" smtClean="0"/>
              <a:t>воспитания.</a:t>
            </a:r>
          </a:p>
          <a:p>
            <a:r>
              <a:rPr lang="ru-RU" dirty="0" smtClean="0"/>
              <a:t>Ценности </a:t>
            </a:r>
            <a:r>
              <a:rPr lang="ru-RU" b="1" dirty="0" smtClean="0"/>
              <a:t>человека</a:t>
            </a:r>
            <a:r>
              <a:rPr lang="ru-RU" dirty="0" smtClean="0"/>
              <a:t>, </a:t>
            </a:r>
            <a:r>
              <a:rPr lang="ru-RU" b="1" dirty="0" smtClean="0"/>
              <a:t>семьи</a:t>
            </a:r>
            <a:r>
              <a:rPr lang="ru-RU" dirty="0" smtClean="0"/>
              <a:t>, </a:t>
            </a:r>
            <a:r>
              <a:rPr lang="ru-RU" b="1" dirty="0" smtClean="0"/>
              <a:t>дружбы</a:t>
            </a:r>
            <a:r>
              <a:rPr lang="ru-RU" dirty="0" smtClean="0"/>
              <a:t>, сотрудничества лежат в основе </a:t>
            </a:r>
            <a:r>
              <a:rPr lang="ru-RU" b="1" dirty="0" smtClean="0">
                <a:solidFill>
                  <a:srgbClr val="FF0000"/>
                </a:solidFill>
              </a:rPr>
              <a:t>социального направления воспитания.</a:t>
            </a:r>
          </a:p>
          <a:p>
            <a:r>
              <a:rPr lang="ru-RU" dirty="0" smtClean="0"/>
              <a:t>Ценность </a:t>
            </a:r>
            <a:r>
              <a:rPr lang="ru-RU" b="1" dirty="0" smtClean="0"/>
              <a:t>знания </a:t>
            </a:r>
            <a:r>
              <a:rPr lang="ru-RU" dirty="0" smtClean="0"/>
              <a:t>лежит в основе </a:t>
            </a:r>
            <a:r>
              <a:rPr lang="ru-RU" b="1" dirty="0" smtClean="0">
                <a:solidFill>
                  <a:srgbClr val="FF0000"/>
                </a:solidFill>
              </a:rPr>
              <a:t>познавательного направления воспитания.</a:t>
            </a:r>
          </a:p>
          <a:p>
            <a:r>
              <a:rPr lang="ru-RU" dirty="0" smtClean="0"/>
              <a:t>Ценность </a:t>
            </a:r>
            <a:r>
              <a:rPr lang="ru-RU" b="1" dirty="0" smtClean="0"/>
              <a:t>здоровья </a:t>
            </a:r>
            <a:r>
              <a:rPr lang="ru-RU" dirty="0" smtClean="0"/>
              <a:t>лежит в основе </a:t>
            </a:r>
            <a:r>
              <a:rPr lang="ru-RU" b="1" dirty="0" smtClean="0">
                <a:solidFill>
                  <a:srgbClr val="FF0000"/>
                </a:solidFill>
              </a:rPr>
              <a:t>физического и оздоровительного направления</a:t>
            </a:r>
            <a:r>
              <a:rPr lang="ru-RU" dirty="0" smtClean="0">
                <a:solidFill>
                  <a:srgbClr val="FF0000"/>
                </a:solidFill>
              </a:rPr>
              <a:t> </a:t>
            </a:r>
            <a:r>
              <a:rPr lang="ru-RU" dirty="0" smtClean="0"/>
              <a:t>воспитания.</a:t>
            </a:r>
          </a:p>
          <a:p>
            <a:r>
              <a:rPr lang="ru-RU" dirty="0" smtClean="0"/>
              <a:t>Ценность </a:t>
            </a:r>
            <a:r>
              <a:rPr lang="ru-RU" b="1" dirty="0" smtClean="0"/>
              <a:t>труда </a:t>
            </a:r>
            <a:r>
              <a:rPr lang="ru-RU" dirty="0" smtClean="0"/>
              <a:t>лежит в основе </a:t>
            </a:r>
            <a:r>
              <a:rPr lang="ru-RU" b="1" dirty="0" smtClean="0">
                <a:solidFill>
                  <a:srgbClr val="FF0000"/>
                </a:solidFill>
              </a:rPr>
              <a:t>трудового направления воспитания.</a:t>
            </a:r>
          </a:p>
          <a:p>
            <a:r>
              <a:rPr lang="ru-RU" dirty="0" smtClean="0"/>
              <a:t>Ценности </a:t>
            </a:r>
            <a:r>
              <a:rPr lang="ru-RU" b="1" dirty="0" smtClean="0"/>
              <a:t>культуры </a:t>
            </a:r>
            <a:r>
              <a:rPr lang="ru-RU" dirty="0" smtClean="0"/>
              <a:t>и </a:t>
            </a:r>
            <a:r>
              <a:rPr lang="ru-RU" b="1" dirty="0" smtClean="0"/>
              <a:t>красоты </a:t>
            </a:r>
            <a:r>
              <a:rPr lang="ru-RU" dirty="0" smtClean="0"/>
              <a:t>лежат в основе </a:t>
            </a:r>
            <a:r>
              <a:rPr lang="ru-RU" b="1" dirty="0" smtClean="0">
                <a:solidFill>
                  <a:srgbClr val="FF0000"/>
                </a:solidFill>
              </a:rPr>
              <a:t>этико-эстетического направления</a:t>
            </a:r>
            <a:r>
              <a:rPr lang="ru-RU" dirty="0" smtClean="0">
                <a:solidFill>
                  <a:srgbClr val="FF0000"/>
                </a:solidFill>
              </a:rPr>
              <a:t> </a:t>
            </a:r>
            <a:r>
              <a:rPr lang="ru-RU" dirty="0" smtClean="0"/>
              <a:t>воспитания.</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rgbClr val="FF0000"/>
                </a:solidFill>
              </a:rPr>
              <a:t>Цель </a:t>
            </a:r>
            <a:r>
              <a:rPr lang="ru-RU" b="1" dirty="0" smtClean="0">
                <a:solidFill>
                  <a:srgbClr val="FF0000"/>
                </a:solidFill>
              </a:rPr>
              <a:t> </a:t>
            </a:r>
            <a:r>
              <a:rPr lang="ru-RU" b="1" dirty="0" smtClean="0">
                <a:solidFill>
                  <a:srgbClr val="FF0000"/>
                </a:solidFill>
              </a:rPr>
              <a:t>Программы воспитания</a:t>
            </a:r>
            <a:endParaRPr lang="ru-RU" dirty="0">
              <a:solidFill>
                <a:srgbClr val="FF0000"/>
              </a:solidFill>
            </a:endParaRPr>
          </a:p>
        </p:txBody>
      </p:sp>
      <p:sp>
        <p:nvSpPr>
          <p:cNvPr id="3" name="Содержимое 2"/>
          <p:cNvSpPr>
            <a:spLocks noGrp="1"/>
          </p:cNvSpPr>
          <p:nvPr>
            <p:ph sz="quarter" idx="1"/>
          </p:nvPr>
        </p:nvSpPr>
        <p:spPr/>
        <p:txBody>
          <a:bodyPr/>
          <a:lstStyle/>
          <a:p>
            <a:r>
              <a:rPr lang="ru-RU" b="1" dirty="0" smtClean="0"/>
              <a:t>цель воспитания </a:t>
            </a:r>
            <a:r>
              <a:rPr lang="ru-RU" dirty="0" smtClean="0"/>
              <a:t>в учреждении: создание условий для самоопределения и социализации детей дошкольного возраста на основе </a:t>
            </a:r>
            <a:r>
              <a:rPr lang="ru-RU" dirty="0" err="1" smtClean="0"/>
              <a:t>социокультурных</a:t>
            </a:r>
            <a:r>
              <a:rPr lang="ru-RU" dirty="0" smtClean="0"/>
              <a:t>, духовно-нравственных ценностей и принятых в российском обществе правил и норм поведения в интересах человека, семьи, общества и государства.</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0000"/>
                </a:solidFill>
              </a:rPr>
              <a:t>Задачи программы воспитания</a:t>
            </a:r>
            <a:endParaRPr lang="ru-RU"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ru-RU" dirty="0" smtClean="0"/>
              <a:t>1.Поддержка традиций дошкольного учреждения в проведении социально значимых образовательных и </a:t>
            </a:r>
            <a:r>
              <a:rPr lang="ru-RU" dirty="0" err="1" smtClean="0"/>
              <a:t>досуговых</a:t>
            </a:r>
            <a:r>
              <a:rPr lang="ru-RU" dirty="0" smtClean="0"/>
              <a:t> мероприятий.</a:t>
            </a:r>
          </a:p>
          <a:p>
            <a:r>
              <a:rPr lang="ru-RU" dirty="0" smtClean="0"/>
              <a:t> </a:t>
            </a:r>
            <a:r>
              <a:rPr lang="ru-RU" dirty="0" smtClean="0"/>
              <a:t>2.Развитие способностей и творческого потенциала каждого ребенка, социальных, нравственных, физических, интеллектуальных, эстетических качеств.</a:t>
            </a:r>
          </a:p>
          <a:p>
            <a:r>
              <a:rPr lang="ru-RU" dirty="0" smtClean="0"/>
              <a:t> </a:t>
            </a:r>
            <a:r>
              <a:rPr lang="ru-RU" dirty="0" smtClean="0"/>
              <a:t> </a:t>
            </a:r>
            <a:r>
              <a:rPr lang="ru-RU" dirty="0" smtClean="0"/>
              <a:t>3.Создание благоприятных условий для гармоничного развития каждого ребенка в соответствии с его возрастными, </a:t>
            </a:r>
            <a:r>
              <a:rPr lang="ru-RU" dirty="0" err="1" smtClean="0"/>
              <a:t>гендерными</a:t>
            </a:r>
            <a:r>
              <a:rPr lang="ru-RU" dirty="0" smtClean="0"/>
              <a:t>, индивидуальными особенностями и склонностями.</a:t>
            </a:r>
          </a:p>
          <a:p>
            <a:r>
              <a:rPr lang="ru-RU" dirty="0" smtClean="0"/>
              <a:t>  </a:t>
            </a:r>
            <a:r>
              <a:rPr lang="ru-RU" dirty="0" smtClean="0"/>
              <a:t>4.Формирование общей культуры личности ребенка, в том числе ценностей здорового и устойчивого образа жизни, инициативности, самостоятельности и ответственности, активной жизненной позиции.</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normAutofit fontScale="70000" lnSpcReduction="20000"/>
          </a:bodyPr>
          <a:lstStyle/>
          <a:p>
            <a:r>
              <a:rPr lang="ru-RU" dirty="0" smtClean="0"/>
              <a:t>5.Организация содержательного взаимодействия ребенка с другими детьми, взрослыми и окружающим миром на основе гуманистических ценностей и идеалов, прав свободного человека.</a:t>
            </a:r>
          </a:p>
          <a:p>
            <a:r>
              <a:rPr lang="ru-RU" dirty="0" smtClean="0"/>
              <a:t> </a:t>
            </a:r>
            <a:r>
              <a:rPr lang="ru-RU" dirty="0" smtClean="0"/>
              <a:t> </a:t>
            </a:r>
            <a:r>
              <a:rPr lang="ru-RU" dirty="0" smtClean="0"/>
              <a:t>6.Воспитание у ребенка чувства собственного достоинства, патриотических чувств, любви к Родине, гордости за ее достижения на основе духовно-нравственных и </a:t>
            </a:r>
            <a:r>
              <a:rPr lang="ru-RU" dirty="0" err="1" smtClean="0"/>
              <a:t>социокультурных</a:t>
            </a:r>
            <a:r>
              <a:rPr lang="ru-RU" dirty="0" smtClean="0"/>
              <a:t> ценностей и принятых в обществе правил, и норм поведения в интересах человека, семьи, общества.</a:t>
            </a:r>
          </a:p>
          <a:p>
            <a:r>
              <a:rPr lang="ru-RU" dirty="0" smtClean="0"/>
              <a:t> </a:t>
            </a:r>
            <a:r>
              <a:rPr lang="ru-RU" dirty="0" smtClean="0"/>
              <a:t> </a:t>
            </a:r>
            <a:r>
              <a:rPr lang="ru-RU" dirty="0" smtClean="0"/>
              <a:t>7.Использование воспитательного ресурса развивающей предметно-пространственной среды ДОУ.</a:t>
            </a:r>
          </a:p>
          <a:p>
            <a:r>
              <a:rPr lang="ru-RU" dirty="0" smtClean="0"/>
              <a:t> </a:t>
            </a:r>
            <a:r>
              <a:rPr lang="ru-RU" dirty="0" smtClean="0"/>
              <a:t>  </a:t>
            </a:r>
            <a:r>
              <a:rPr lang="ru-RU" dirty="0" smtClean="0"/>
              <a:t>8.Объединение воспитательных ресурсов семьи и детского сада на основе традиционных духовно-нравственных ценностей семьи и общества.</a:t>
            </a:r>
          </a:p>
          <a:p>
            <a:r>
              <a:rPr lang="ru-RU" dirty="0" smtClean="0"/>
              <a:t> </a:t>
            </a:r>
            <a:r>
              <a:rPr lang="ru-RU" dirty="0" smtClean="0"/>
              <a:t> </a:t>
            </a:r>
            <a:r>
              <a:rPr lang="ru-RU" dirty="0" smtClean="0"/>
              <a:t>9.Установление партнерских взаимоотношений учреждения с семьей, оказание ей психолого-педагогической поддержки, повышение компетентности родителей (законных представителей) воспитанников в вопросах воспитания, развития и образования детей.</a:t>
            </a:r>
          </a:p>
          <a:p>
            <a:r>
              <a:rPr lang="ru-RU" dirty="0" smtClean="0"/>
              <a:t> </a:t>
            </a: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200136"/>
          </a:xfrm>
        </p:spPr>
        <p:txBody>
          <a:bodyPr>
            <a:normAutofit/>
          </a:bodyPr>
          <a:lstStyle/>
          <a:p>
            <a:r>
              <a:rPr lang="ru-RU" dirty="0" smtClean="0">
                <a:solidFill>
                  <a:srgbClr val="FF0000"/>
                </a:solidFill>
              </a:rPr>
              <a:t>П</a:t>
            </a:r>
            <a:r>
              <a:rPr lang="ru-RU" dirty="0" smtClean="0">
                <a:solidFill>
                  <a:srgbClr val="FF0000"/>
                </a:solidFill>
              </a:rPr>
              <a:t>ланируемые результаты </a:t>
            </a:r>
            <a:r>
              <a:rPr lang="ru-RU" dirty="0" smtClean="0">
                <a:solidFill>
                  <a:srgbClr val="FF0000"/>
                </a:solidFill>
              </a:rPr>
              <a:t>освоения  Программы воспитания</a:t>
            </a:r>
            <a:endParaRPr lang="ru-RU" dirty="0">
              <a:solidFill>
                <a:srgbClr val="FF0000"/>
              </a:solidFill>
            </a:endParaRPr>
          </a:p>
        </p:txBody>
      </p:sp>
      <p:sp>
        <p:nvSpPr>
          <p:cNvPr id="3" name="Содержимое 2"/>
          <p:cNvSpPr>
            <a:spLocks noGrp="1"/>
          </p:cNvSpPr>
          <p:nvPr>
            <p:ph sz="quarter" idx="1"/>
          </p:nvPr>
        </p:nvSpPr>
        <p:spPr/>
        <p:txBody>
          <a:bodyPr/>
          <a:lstStyle/>
          <a:p>
            <a:r>
              <a:rPr lang="ru-RU" dirty="0" smtClean="0"/>
              <a:t>результаты достижения цели воспитания даны в виде целевых ориентиров, представленных в виде обобщенных портретов ребенка к концу раннего и дошкольного возрастов</a:t>
            </a:r>
            <a:r>
              <a:rPr lang="ru-RU" dirty="0" smtClean="0"/>
              <a:t>.</a:t>
            </a:r>
          </a:p>
          <a:p>
            <a:r>
              <a:rPr lang="ru-RU" dirty="0" smtClean="0"/>
              <a:t> </a:t>
            </a:r>
            <a:r>
              <a:rPr lang="ru-RU" dirty="0" smtClean="0"/>
              <a:t>Основы личности закладываются в дошкольном детстве, и, если какие-либо линии развития не получат своего становления в детстве, это может отрицательно сказаться на гармоничном развитии человека в будущем.</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842946"/>
          </a:xfrm>
        </p:spPr>
        <p:txBody>
          <a:bodyPr>
            <a:normAutofit/>
          </a:bodyPr>
          <a:lstStyle/>
          <a:p>
            <a:r>
              <a:rPr lang="ru-RU" dirty="0" smtClean="0">
                <a:solidFill>
                  <a:srgbClr val="FF0000"/>
                </a:solidFill>
              </a:rPr>
              <a:t>Содержание воспитательной </a:t>
            </a:r>
            <a:r>
              <a:rPr lang="ru-RU" dirty="0" smtClean="0">
                <a:solidFill>
                  <a:srgbClr val="FF0000"/>
                </a:solidFill>
              </a:rPr>
              <a:t>работы</a:t>
            </a:r>
            <a:endParaRPr lang="ru-RU" dirty="0">
              <a:solidFill>
                <a:srgbClr val="FF0000"/>
              </a:solidFill>
            </a:endParaRPr>
          </a:p>
        </p:txBody>
      </p:sp>
      <p:sp>
        <p:nvSpPr>
          <p:cNvPr id="3" name="Содержимое 2"/>
          <p:cNvSpPr>
            <a:spLocks noGrp="1"/>
          </p:cNvSpPr>
          <p:nvPr>
            <p:ph sz="quarter" idx="1"/>
          </p:nvPr>
        </p:nvSpPr>
        <p:spPr>
          <a:xfrm>
            <a:off x="301752" y="1527048"/>
            <a:ext cx="8503920" cy="5116662"/>
          </a:xfrm>
        </p:spPr>
        <p:txBody>
          <a:bodyPr>
            <a:normAutofit fontScale="62500" lnSpcReduction="20000"/>
          </a:bodyPr>
          <a:lstStyle/>
          <a:p>
            <a:pPr>
              <a:buNone/>
            </a:pPr>
            <a:r>
              <a:rPr lang="ru-RU" sz="2800" dirty="0" smtClean="0"/>
              <a:t>      Содержание </a:t>
            </a:r>
            <a:r>
              <a:rPr lang="ru-RU" sz="2800" dirty="0" smtClean="0"/>
              <a:t>рабочей программы воспитания обеспечивает развитие личности, мотивации и способностей детей в различных видах деятельности:</a:t>
            </a:r>
            <a:endParaRPr lang="ru-RU" sz="2400" dirty="0" smtClean="0"/>
          </a:p>
          <a:p>
            <a:r>
              <a:rPr lang="ru-RU" sz="2800" dirty="0" smtClean="0"/>
              <a:t>игровая</a:t>
            </a:r>
            <a:r>
              <a:rPr lang="ru-RU" sz="2800" dirty="0" smtClean="0"/>
              <a:t>;</a:t>
            </a:r>
            <a:endParaRPr lang="ru-RU" sz="2400" dirty="0" smtClean="0"/>
          </a:p>
          <a:p>
            <a:r>
              <a:rPr lang="ru-RU" sz="2800" dirty="0" smtClean="0"/>
              <a:t>коммуникативная</a:t>
            </a:r>
            <a:r>
              <a:rPr lang="ru-RU" sz="2800" dirty="0" smtClean="0"/>
              <a:t>;</a:t>
            </a:r>
            <a:endParaRPr lang="ru-RU" sz="2400" dirty="0" smtClean="0"/>
          </a:p>
          <a:p>
            <a:r>
              <a:rPr lang="ru-RU" sz="2800" dirty="0" smtClean="0"/>
              <a:t> </a:t>
            </a:r>
            <a:r>
              <a:rPr lang="ru-RU" sz="2800" dirty="0" smtClean="0"/>
              <a:t>познавательно-исследовательская;</a:t>
            </a:r>
            <a:endParaRPr lang="ru-RU" sz="2400" dirty="0" smtClean="0"/>
          </a:p>
          <a:p>
            <a:r>
              <a:rPr lang="ru-RU" sz="2800" dirty="0" smtClean="0"/>
              <a:t> </a:t>
            </a:r>
            <a:r>
              <a:rPr lang="ru-RU" sz="2800" dirty="0" smtClean="0"/>
              <a:t>восприятие художественной литературы и фольклора;</a:t>
            </a:r>
            <a:endParaRPr lang="ru-RU" sz="2400" dirty="0" smtClean="0"/>
          </a:p>
          <a:p>
            <a:r>
              <a:rPr lang="ru-RU" sz="2800" dirty="0" smtClean="0"/>
              <a:t> </a:t>
            </a:r>
            <a:r>
              <a:rPr lang="ru-RU" sz="2800" dirty="0" smtClean="0"/>
              <a:t>самообслуживание и элементарный бытовой труд;</a:t>
            </a:r>
            <a:endParaRPr lang="ru-RU" sz="2400" dirty="0" smtClean="0"/>
          </a:p>
          <a:p>
            <a:r>
              <a:rPr lang="ru-RU" sz="2800" dirty="0" smtClean="0"/>
              <a:t> </a:t>
            </a:r>
            <a:r>
              <a:rPr lang="ru-RU" sz="2800" dirty="0" smtClean="0"/>
              <a:t>конструирование из разного материала;</a:t>
            </a:r>
            <a:endParaRPr lang="ru-RU" sz="2400" dirty="0" smtClean="0"/>
          </a:p>
          <a:p>
            <a:r>
              <a:rPr lang="ru-RU" sz="2800" dirty="0" smtClean="0"/>
              <a:t> </a:t>
            </a:r>
            <a:r>
              <a:rPr lang="ru-RU" sz="2800" dirty="0" smtClean="0"/>
              <a:t>изобразительная;</a:t>
            </a:r>
            <a:endParaRPr lang="ru-RU" sz="2400" dirty="0" smtClean="0"/>
          </a:p>
          <a:p>
            <a:r>
              <a:rPr lang="ru-RU" sz="2800" dirty="0" smtClean="0"/>
              <a:t>музыкальная</a:t>
            </a:r>
            <a:r>
              <a:rPr lang="ru-RU" sz="2800" dirty="0" smtClean="0"/>
              <a:t>;</a:t>
            </a:r>
            <a:endParaRPr lang="ru-RU" sz="2400" dirty="0" smtClean="0"/>
          </a:p>
          <a:p>
            <a:r>
              <a:rPr lang="ru-RU" sz="2800" dirty="0" smtClean="0"/>
              <a:t>двигательная</a:t>
            </a:r>
            <a:r>
              <a:rPr lang="ru-RU" sz="2800" dirty="0" smtClean="0"/>
              <a:t>.</a:t>
            </a:r>
            <a:endParaRPr lang="ru-RU" sz="2400" dirty="0" smtClean="0"/>
          </a:p>
          <a:p>
            <a:pPr>
              <a:buNone/>
            </a:pPr>
            <a:r>
              <a:rPr lang="ru-RU" sz="2800" dirty="0" smtClean="0"/>
              <a:t>      Охватывает </a:t>
            </a:r>
            <a:r>
              <a:rPr lang="ru-RU" sz="2800" dirty="0" smtClean="0"/>
              <a:t>следующие образовательные области:</a:t>
            </a:r>
            <a:endParaRPr lang="ru-RU" sz="2400" dirty="0" smtClean="0"/>
          </a:p>
          <a:p>
            <a:r>
              <a:rPr lang="ru-RU" sz="2800" dirty="0" smtClean="0"/>
              <a:t> </a:t>
            </a:r>
            <a:r>
              <a:rPr lang="ru-RU" sz="2800" dirty="0" smtClean="0"/>
              <a:t>«Социально-коммуникативное развитие»;</a:t>
            </a:r>
            <a:endParaRPr lang="ru-RU" sz="2400" dirty="0" smtClean="0"/>
          </a:p>
          <a:p>
            <a:r>
              <a:rPr lang="ru-RU" sz="2800" dirty="0" smtClean="0"/>
              <a:t> </a:t>
            </a:r>
            <a:r>
              <a:rPr lang="ru-RU" sz="2800" dirty="0" smtClean="0"/>
              <a:t>«Познавательное развитие»;</a:t>
            </a:r>
            <a:endParaRPr lang="ru-RU" sz="2400" dirty="0" smtClean="0"/>
          </a:p>
          <a:p>
            <a:r>
              <a:rPr lang="ru-RU" sz="2800" dirty="0" smtClean="0"/>
              <a:t> </a:t>
            </a:r>
            <a:r>
              <a:rPr lang="ru-RU" sz="2800" dirty="0" smtClean="0"/>
              <a:t>«Речевое развитие»;</a:t>
            </a:r>
            <a:endParaRPr lang="ru-RU" sz="2400" dirty="0" smtClean="0"/>
          </a:p>
          <a:p>
            <a:r>
              <a:rPr lang="ru-RU" sz="2800" dirty="0" smtClean="0"/>
              <a:t> </a:t>
            </a:r>
            <a:r>
              <a:rPr lang="ru-RU" sz="2800" dirty="0" smtClean="0"/>
              <a:t>«Художественно-эстетическое развитие»;</a:t>
            </a:r>
            <a:endParaRPr lang="ru-RU" sz="2400" dirty="0" smtClean="0"/>
          </a:p>
          <a:p>
            <a:r>
              <a:rPr lang="ru-RU" sz="2800" dirty="0" smtClean="0"/>
              <a:t> </a:t>
            </a:r>
            <a:r>
              <a:rPr lang="ru-RU" sz="2800" dirty="0" smtClean="0"/>
              <a:t>«Физическое развитие».</a:t>
            </a:r>
            <a:endParaRPr lang="ru-RU" sz="2400" dirty="0" smtClean="0"/>
          </a:p>
          <a:p>
            <a:pPr marL="274320" lvl="2" indent="-274320">
              <a:buClr>
                <a:schemeClr val="accent1"/>
              </a:buClr>
              <a:buSzPct val="85000"/>
              <a:buFont typeface="Wingdings 2"/>
              <a:buChar char=""/>
            </a:pPr>
            <a:endParaRPr lang="ru-RU" dirty="0" smtClean="0"/>
          </a:p>
          <a:p>
            <a:pPr marL="274320" lvl="2" indent="-274320">
              <a:buClr>
                <a:schemeClr val="accent1"/>
              </a:buClr>
              <a:buSzPct val="85000"/>
              <a:buFont typeface="Wingdings 2"/>
              <a:buChar char=""/>
            </a:pPr>
            <a:endParaRPr lang="ru-RU" dirty="0" smtClean="0"/>
          </a:p>
          <a:p>
            <a:endParaRPr lang="ru-RU" sz="2800" dirty="0" smtClean="0"/>
          </a:p>
          <a:p>
            <a:pPr marL="274320" lvl="2" indent="-274320">
              <a:buClr>
                <a:schemeClr val="accent1"/>
              </a:buClr>
              <a:buSzPct val="85000"/>
              <a:buFont typeface="Wingdings 2"/>
              <a:buChar char=""/>
            </a:pPr>
            <a:endParaRPr lang="ru-RU" dirty="0" smtClean="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057260"/>
          </a:xfrm>
        </p:spPr>
        <p:txBody>
          <a:bodyPr>
            <a:normAutofit fontScale="90000"/>
          </a:bodyPr>
          <a:lstStyle/>
          <a:p>
            <a:r>
              <a:rPr lang="ru-RU" dirty="0" smtClean="0">
                <a:solidFill>
                  <a:srgbClr val="FF0000"/>
                </a:solidFill>
              </a:rPr>
              <a:t>Особенности реализации воспитательного процесса</a:t>
            </a:r>
            <a:endParaRPr lang="ru-RU" dirty="0">
              <a:solidFill>
                <a:srgbClr val="FF0000"/>
              </a:solidFill>
            </a:endParaRPr>
          </a:p>
        </p:txBody>
      </p:sp>
      <p:sp>
        <p:nvSpPr>
          <p:cNvPr id="3" name="Содержимое 2"/>
          <p:cNvSpPr>
            <a:spLocks noGrp="1"/>
          </p:cNvSpPr>
          <p:nvPr>
            <p:ph sz="quarter" idx="1"/>
          </p:nvPr>
        </p:nvSpPr>
        <p:spPr/>
        <p:txBody>
          <a:bodyPr>
            <a:normAutofit fontScale="62500" lnSpcReduction="20000"/>
          </a:bodyPr>
          <a:lstStyle/>
          <a:p>
            <a:r>
              <a:rPr lang="ru-RU" dirty="0" smtClean="0"/>
              <a:t>Задачи воспитания реализуются в течение всего времени нахождения ребенка в детском саду: в процессе НОД, режимных моментов, совместной деятельности с детьми и индивидуальной работы.</a:t>
            </a:r>
          </a:p>
          <a:p>
            <a:r>
              <a:rPr lang="ru-RU" dirty="0" smtClean="0"/>
              <a:t>Основные традиции воспитательного процесса в учреждении:</a:t>
            </a:r>
          </a:p>
          <a:p>
            <a:r>
              <a:rPr lang="ru-RU" dirty="0" smtClean="0"/>
              <a:t>         1.Стержнем годового цикла воспитательной работы являются </a:t>
            </a:r>
            <a:r>
              <a:rPr lang="ru-RU" b="1" dirty="0" smtClean="0"/>
              <a:t>общие для всего детского сада событийные мероприятия</a:t>
            </a:r>
            <a:r>
              <a:rPr lang="ru-RU" dirty="0" smtClean="0"/>
              <a:t>, в которых участвуют дети разных возрастов. </a:t>
            </a:r>
            <a:r>
              <a:rPr lang="ru-RU" dirty="0" err="1" smtClean="0"/>
              <a:t>Межвозрастное</a:t>
            </a:r>
            <a:r>
              <a:rPr lang="ru-RU" dirty="0" smtClean="0"/>
              <a:t> взаимодействие дошкольников способствует их </a:t>
            </a:r>
            <a:r>
              <a:rPr lang="ru-RU" dirty="0" err="1" smtClean="0"/>
              <a:t>взаимообучению</a:t>
            </a:r>
            <a:r>
              <a:rPr lang="ru-RU" dirty="0" smtClean="0"/>
              <a:t> и </a:t>
            </a:r>
            <a:r>
              <a:rPr lang="ru-RU" dirty="0" err="1" smtClean="0"/>
              <a:t>взаимовоспитанию</a:t>
            </a:r>
            <a:r>
              <a:rPr lang="ru-RU" dirty="0" smtClean="0"/>
              <a:t>. Общение младших по возрасту ребят со старшими создает благоприятные условия для формирования дружеских отношений, положительных эмоций, проявления уважения, самостоятельности. Это дает больший воспитательный результат, чем прямое влияние педагога.</a:t>
            </a:r>
          </a:p>
          <a:p>
            <a:r>
              <a:rPr lang="ru-RU" b="1" dirty="0" smtClean="0"/>
              <a:t>           2.Детская художественная литература и народное творчество</a:t>
            </a:r>
            <a:r>
              <a:rPr lang="ru-RU" dirty="0" smtClean="0"/>
              <a:t> традиционно рассматриваются педагогами учреждения в качестве наиболее доступных и действенных в воспитательном отношении видов искусства, обеспечивающих развитие личности дошкольника в соответствии с общечеловеческими и национальными ценностными установками.</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301752" y="1000108"/>
            <a:ext cx="8503920" cy="5098940"/>
          </a:xfrm>
        </p:spPr>
        <p:txBody>
          <a:bodyPr>
            <a:normAutofit fontScale="62500" lnSpcReduction="20000"/>
          </a:bodyPr>
          <a:lstStyle/>
          <a:p>
            <a:r>
              <a:rPr lang="ru-RU" dirty="0" smtClean="0"/>
              <a:t>3.Воспитатели и специалисты учреждения ориентированы на организацию </a:t>
            </a:r>
            <a:r>
              <a:rPr lang="ru-RU" b="1" dirty="0" smtClean="0"/>
              <a:t>разнообразных форм детских сообществ. Это кружки, секции, творческие студии, лаборатории, детско-взрослые сообщества и др. Данные</a:t>
            </a:r>
            <a:r>
              <a:rPr lang="ru-RU" dirty="0" smtClean="0"/>
              <a:t> сообщества </a:t>
            </a:r>
            <a:r>
              <a:rPr lang="ru-RU" b="1" dirty="0" smtClean="0"/>
              <a:t>обеспечивают полноценный опыт социализации детей.</a:t>
            </a:r>
            <a:endParaRPr lang="ru-RU" dirty="0" smtClean="0"/>
          </a:p>
          <a:p>
            <a:r>
              <a:rPr lang="ru-RU" b="1" dirty="0" smtClean="0"/>
              <a:t>        4.Коллективное планирование, разработка и проведение общих мероприятий.</a:t>
            </a:r>
            <a:r>
              <a:rPr lang="ru-RU" dirty="0" smtClean="0"/>
              <a:t> В учреждении существует практика создания творческих групп педагогов, которые оказывают консультационную, психологическую, информационную и технологическую поддержку своим коллегам в организации воспитательных мероприятий.</a:t>
            </a:r>
          </a:p>
          <a:p>
            <a:r>
              <a:rPr lang="ru-RU" dirty="0" smtClean="0"/>
              <a:t>         5.В детском саду создана</a:t>
            </a:r>
            <a:r>
              <a:rPr lang="ru-RU" b="1" dirty="0" smtClean="0"/>
              <a:t> система методического сопровождения педагогических инициатив семьи. </a:t>
            </a:r>
            <a:r>
              <a:rPr lang="ru-RU" dirty="0" smtClean="0"/>
              <a:t>Организовано единое с родителями образовательное пространство для обмена опытом, знаниями, идеями, для обсуждения и решения конкретных воспитательных задач. Именно педагогическая инициатива родителей стала новым этапом сотрудничества с ними, показателем качества воспитательной работы.</a:t>
            </a:r>
          </a:p>
          <a:p>
            <a:r>
              <a:rPr lang="ru-RU" dirty="0" smtClean="0"/>
              <a:t>       6.Дополнительным воспитательным ресурсом по приобщению дошкольников к истории и культуре своей Отчизны и своего родного края являются </a:t>
            </a:r>
            <a:r>
              <a:rPr lang="ru-RU" b="1" dirty="0" smtClean="0"/>
              <a:t>мини-музеи</a:t>
            </a:r>
            <a:r>
              <a:rPr lang="ru-RU" dirty="0" smtClean="0"/>
              <a:t>, организованные в каждой группе  учреждения, музей-горница. Музейная педагогика рассматривается нами как ценность, обладающая</a:t>
            </a:r>
            <a:r>
              <a:rPr lang="ru-RU" b="1" dirty="0" smtClean="0"/>
              <a:t> </a:t>
            </a:r>
            <a:r>
              <a:rPr lang="ru-RU" dirty="0" smtClean="0"/>
              <a:t>исторической и художественной значимостью.</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dirty="0" smtClean="0">
                <a:solidFill>
                  <a:srgbClr val="FF0000"/>
                </a:solidFill>
              </a:rPr>
              <a:t>Особенности воспитания детей в сфере их личностного развития</a:t>
            </a:r>
            <a:endParaRPr lang="ru-RU" dirty="0">
              <a:solidFill>
                <a:srgbClr val="FF0000"/>
              </a:solidFill>
            </a:endParaRPr>
          </a:p>
        </p:txBody>
      </p:sp>
      <p:sp>
        <p:nvSpPr>
          <p:cNvPr id="3" name="Содержимое 2"/>
          <p:cNvSpPr>
            <a:spLocks noGrp="1"/>
          </p:cNvSpPr>
          <p:nvPr>
            <p:ph sz="quarter" idx="1"/>
          </p:nvPr>
        </p:nvSpPr>
        <p:spPr>
          <a:xfrm>
            <a:off x="301752" y="1214422"/>
            <a:ext cx="8503920" cy="4884626"/>
          </a:xfrm>
        </p:spPr>
        <p:txBody>
          <a:bodyPr/>
          <a:lstStyle/>
          <a:p>
            <a:r>
              <a:rPr lang="ru-RU" dirty="0" smtClean="0"/>
              <a:t>Программа воспитания в контексте Истоков направлена на целостное развитие личности, в том числе </a:t>
            </a:r>
            <a:r>
              <a:rPr lang="ru-RU" dirty="0" err="1" smtClean="0"/>
              <a:t>социокультурное</a:t>
            </a:r>
            <a:r>
              <a:rPr lang="ru-RU" dirty="0" smtClean="0"/>
              <a:t>,  духовно-нравственное и речевое развитие, патриотическое, художественно-эстетическое, трудовое и физическое воспитание, укрепление психического здоровья детей дошкольного возраста, приобщает  всех участников образовательных отношений к российским традиционным духовным ценностям.</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dirty="0" smtClean="0"/>
              <a:t>отличительные </a:t>
            </a:r>
            <a:r>
              <a:rPr lang="ru-RU" dirty="0" smtClean="0"/>
              <a:t>характеристики реализации </a:t>
            </a:r>
            <a:r>
              <a:rPr lang="ru-RU" dirty="0" smtClean="0"/>
              <a:t>программы </a:t>
            </a:r>
            <a:r>
              <a:rPr lang="ru-RU" dirty="0" smtClean="0"/>
              <a:t>«ИСТОКИ»</a:t>
            </a:r>
            <a:endParaRPr lang="ru-RU" dirty="0"/>
          </a:p>
        </p:txBody>
      </p:sp>
      <p:sp>
        <p:nvSpPr>
          <p:cNvPr id="3" name="Содержимое 2"/>
          <p:cNvSpPr>
            <a:spLocks noGrp="1"/>
          </p:cNvSpPr>
          <p:nvPr>
            <p:ph sz="quarter" idx="1"/>
          </p:nvPr>
        </p:nvSpPr>
        <p:spPr/>
        <p:txBody>
          <a:bodyPr>
            <a:normAutofit fontScale="55000" lnSpcReduction="20000"/>
          </a:bodyPr>
          <a:lstStyle/>
          <a:p>
            <a:r>
              <a:rPr lang="ru-RU" b="1" i="1" dirty="0" smtClean="0"/>
              <a:t>Целенаправленность.</a:t>
            </a:r>
            <a:r>
              <a:rPr lang="ru-RU" dirty="0" smtClean="0"/>
              <a:t> Воспитательный процесс в «Истоках» не является хаотичным процессом, он имеет определенные цели и задачи, выдвинутые программой по приобщению всех участников образовательных отношений к </a:t>
            </a:r>
            <a:r>
              <a:rPr lang="ru-RU" dirty="0" err="1" smtClean="0"/>
              <a:t>социокультурным</a:t>
            </a:r>
            <a:r>
              <a:rPr lang="ru-RU" dirty="0" smtClean="0"/>
              <a:t> и духовно-нравственным ценностям, нормам, традициям семьи, общества и государства, которые педагогу необходимо достигнуть в итоге. </a:t>
            </a:r>
          </a:p>
          <a:p>
            <a:r>
              <a:rPr lang="ru-RU" i="1" dirty="0" smtClean="0"/>
              <a:t>         </a:t>
            </a:r>
            <a:r>
              <a:rPr lang="ru-RU" b="1" i="1" dirty="0" smtClean="0"/>
              <a:t>Комплексность.</a:t>
            </a:r>
            <a:r>
              <a:rPr lang="ru-RU" b="1" dirty="0" smtClean="0"/>
              <a:t> </a:t>
            </a:r>
            <a:r>
              <a:rPr lang="ru-RU" dirty="0" smtClean="0"/>
              <a:t>Заключается в организации воспитательного процесса на основе методологии </a:t>
            </a:r>
            <a:r>
              <a:rPr lang="ru-RU" dirty="0" err="1" smtClean="0"/>
              <a:t>социокультурного</a:t>
            </a:r>
            <a:r>
              <a:rPr lang="ru-RU" dirty="0" smtClean="0"/>
              <a:t> системного подхода к «Истокам» в образовании, использования учебно-методического комплекса образовательного инструментария программы, а также организации взаимодействия педагога с воспитанниками и их родителями. </a:t>
            </a:r>
          </a:p>
          <a:p>
            <a:r>
              <a:rPr lang="ru-RU" i="1" dirty="0" smtClean="0"/>
              <a:t>        </a:t>
            </a:r>
            <a:r>
              <a:rPr lang="ru-RU" b="1" i="1" dirty="0" smtClean="0"/>
              <a:t>Последовательность и системность</a:t>
            </a:r>
            <a:r>
              <a:rPr lang="ru-RU" i="1" dirty="0" smtClean="0"/>
              <a:t>. </a:t>
            </a:r>
            <a:r>
              <a:rPr lang="ru-RU" dirty="0" smtClean="0"/>
              <a:t>Воспитательный процесс в «Истоках» – это последовательный процесс воспитания личности и ее качеств, осуществляемый педагогом систематически, а не от случая к случаю. Положительный результат дает только системная последовательная деятельность всех участников образовательных отношений по освоению системы категорий-ценностей программы.</a:t>
            </a:r>
          </a:p>
          <a:p>
            <a:r>
              <a:rPr lang="ru-RU" b="1" i="1" dirty="0" smtClean="0"/>
              <a:t>        Вариативность</a:t>
            </a:r>
            <a:r>
              <a:rPr lang="ru-RU" i="1" dirty="0" smtClean="0"/>
              <a:t>.</a:t>
            </a:r>
            <a:r>
              <a:rPr lang="ru-RU" dirty="0" smtClean="0"/>
              <a:t> Программа «</a:t>
            </a:r>
            <a:r>
              <a:rPr lang="ru-RU" dirty="0" err="1" smtClean="0"/>
              <a:t>Социокультурные</a:t>
            </a:r>
            <a:r>
              <a:rPr lang="ru-RU" dirty="0" smtClean="0"/>
              <a:t> истоки» обеспечивает вариативность и разнообразие содержания основной образовательной программы дошкольного образования и организационных форм, тем, методов, технологий, средств  дошкольного образования, возможности формирования Программ различной направленности с учетом  приоритетов образования, образовательных потребностей, способностей и состояния здоровья детей.  </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128698"/>
          </a:xfrm>
        </p:spPr>
        <p:txBody>
          <a:bodyPr>
            <a:normAutofit/>
          </a:bodyPr>
          <a:lstStyle/>
          <a:p>
            <a:r>
              <a:rPr lang="ru-RU" dirty="0" smtClean="0"/>
              <a:t>Практическая реализация Программы воспитания </a:t>
            </a:r>
            <a:endParaRPr lang="ru-RU" dirty="0"/>
          </a:p>
        </p:txBody>
      </p:sp>
      <p:sp>
        <p:nvSpPr>
          <p:cNvPr id="3" name="Содержимое 2"/>
          <p:cNvSpPr>
            <a:spLocks noGrp="1"/>
          </p:cNvSpPr>
          <p:nvPr>
            <p:ph sz="quarter" idx="1"/>
          </p:nvPr>
        </p:nvSpPr>
        <p:spPr/>
        <p:txBody>
          <a:bodyPr>
            <a:normAutofit/>
          </a:bodyPr>
          <a:lstStyle/>
          <a:p>
            <a:r>
              <a:rPr lang="ru-RU" sz="2400" dirty="0" smtClean="0"/>
              <a:t>Практическая реализация Программы воспитания осуществляется в рамках направлений воспитательной работы детского сада.  Каждое из них представлено в </a:t>
            </a:r>
            <a:r>
              <a:rPr lang="ru-RU" sz="2400" dirty="0" smtClean="0"/>
              <a:t>соответствующем модуле:</a:t>
            </a:r>
          </a:p>
          <a:p>
            <a:r>
              <a:rPr lang="ru-RU" sz="2400" i="1" dirty="0" smtClean="0"/>
              <a:t>Модуль 1.</a:t>
            </a:r>
            <a:r>
              <a:rPr lang="ru-RU" sz="2400" dirty="0" smtClean="0"/>
              <a:t> Творческие </a:t>
            </a:r>
            <a:r>
              <a:rPr lang="ru-RU" sz="2400" dirty="0" smtClean="0"/>
              <a:t>соревнования</a:t>
            </a:r>
          </a:p>
          <a:p>
            <a:r>
              <a:rPr lang="ru-RU" sz="2400" i="1" dirty="0" smtClean="0"/>
              <a:t>Модуль 2.</a:t>
            </a:r>
            <a:r>
              <a:rPr lang="ru-RU" sz="2400" dirty="0" smtClean="0"/>
              <a:t> </a:t>
            </a:r>
            <a:r>
              <a:rPr lang="ru-RU" sz="2400" dirty="0" smtClean="0"/>
              <a:t>Праздники</a:t>
            </a:r>
          </a:p>
          <a:p>
            <a:r>
              <a:rPr lang="ru-RU" sz="2400" i="1" dirty="0" smtClean="0"/>
              <a:t>Модуль 3. </a:t>
            </a:r>
            <a:r>
              <a:rPr lang="ru-RU" sz="2400" dirty="0" smtClean="0"/>
              <a:t>Фольклорные </a:t>
            </a:r>
            <a:r>
              <a:rPr lang="ru-RU" sz="2400" dirty="0" smtClean="0"/>
              <a:t>мероприятия</a:t>
            </a:r>
          </a:p>
          <a:p>
            <a:r>
              <a:rPr lang="ru-RU" sz="2400" i="1" dirty="0" smtClean="0"/>
              <a:t>Модуль 4</a:t>
            </a:r>
            <a:r>
              <a:rPr lang="ru-RU" sz="2400" dirty="0" smtClean="0"/>
              <a:t>.Реализация парциальной программы «</a:t>
            </a:r>
            <a:r>
              <a:rPr lang="ru-RU" sz="2400" dirty="0" err="1" smtClean="0"/>
              <a:t>Социокультурные</a:t>
            </a:r>
            <a:r>
              <a:rPr lang="ru-RU" sz="2400" dirty="0" smtClean="0"/>
              <a:t> истоки» для дошкольного образования</a:t>
            </a:r>
          </a:p>
          <a:p>
            <a:endParaRPr lang="ru-RU" sz="2000" dirty="0" smtClean="0"/>
          </a:p>
          <a:p>
            <a:endParaRPr lang="ru-RU" sz="2000" dirty="0" smtClean="0"/>
          </a:p>
          <a:p>
            <a:endParaRPr lang="ru-RU"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557194"/>
          </a:xfrm>
        </p:spPr>
        <p:txBody>
          <a:bodyPr>
            <a:normAutofit fontScale="90000"/>
          </a:bodyPr>
          <a:lstStyle/>
          <a:p>
            <a:r>
              <a:rPr lang="ru-RU" dirty="0" smtClean="0">
                <a:solidFill>
                  <a:srgbClr val="FF0000"/>
                </a:solidFill>
              </a:rPr>
              <a:t>Формы патриотического воспитания детей </a:t>
            </a:r>
            <a:endParaRPr lang="ru-RU" dirty="0">
              <a:solidFill>
                <a:srgbClr val="FF0000"/>
              </a:solidFill>
            </a:endParaRPr>
          </a:p>
        </p:txBody>
      </p:sp>
      <p:sp>
        <p:nvSpPr>
          <p:cNvPr id="3" name="Содержимое 2"/>
          <p:cNvSpPr>
            <a:spLocks noGrp="1"/>
          </p:cNvSpPr>
          <p:nvPr>
            <p:ph sz="quarter" idx="1"/>
          </p:nvPr>
        </p:nvSpPr>
        <p:spPr>
          <a:xfrm>
            <a:off x="301752" y="857232"/>
            <a:ext cx="8503920" cy="5241816"/>
          </a:xfrm>
        </p:spPr>
        <p:txBody>
          <a:bodyPr>
            <a:normAutofit fontScale="55000" lnSpcReduction="20000"/>
          </a:bodyPr>
          <a:lstStyle/>
          <a:p>
            <a:r>
              <a:rPr lang="ru-RU" dirty="0" smtClean="0"/>
              <a:t>-знакомство  детей с былинами, русскими народными и авторскими сказками, произведениями русской классической литературы для детей, малыми формами фольклора - благодатный и ничем не заменимый источник воспитания любви к Родине, питающий патриотические чувства детей; </a:t>
            </a:r>
          </a:p>
          <a:p>
            <a:r>
              <a:rPr lang="ru-RU" dirty="0" smtClean="0"/>
              <a:t>-совместная образовательная деятельность в форме итогового занятия по Программе;</a:t>
            </a:r>
          </a:p>
          <a:p>
            <a:r>
              <a:rPr lang="ru-RU" dirty="0" smtClean="0"/>
              <a:t>-подгрупповая деятельность на основе содействия и сотрудничества: общение в ресурсном круге, ресурсном круге с делегированием, в </a:t>
            </a:r>
            <a:r>
              <a:rPr lang="ru-RU" dirty="0" err="1" smtClean="0"/>
              <a:t>микрогруппе</a:t>
            </a:r>
            <a:r>
              <a:rPr lang="ru-RU" dirty="0" smtClean="0"/>
              <a:t> с родителями,  в работе в паре со сверстником;  в активной форме образовательной деятельности;</a:t>
            </a:r>
          </a:p>
          <a:p>
            <a:r>
              <a:rPr lang="ru-RU" dirty="0" smtClean="0"/>
              <a:t>-праздники патриотической направленности;</a:t>
            </a:r>
          </a:p>
          <a:p>
            <a:r>
              <a:rPr lang="ru-RU" dirty="0" smtClean="0"/>
              <a:t>-театрализованные представления;</a:t>
            </a:r>
          </a:p>
          <a:p>
            <a:r>
              <a:rPr lang="ru-RU" dirty="0" smtClean="0"/>
              <a:t>-просмотр мультфильмов, фильмов для детей патриотической направленности с последующим обсуждением;</a:t>
            </a:r>
          </a:p>
          <a:p>
            <a:r>
              <a:rPr lang="ru-RU" dirty="0" smtClean="0"/>
              <a:t>-творческие работы;</a:t>
            </a:r>
          </a:p>
          <a:p>
            <a:r>
              <a:rPr lang="ru-RU" dirty="0" smtClean="0"/>
              <a:t>-благотворительные акции и акции памяти (бессмертный полк);</a:t>
            </a:r>
          </a:p>
          <a:p>
            <a:r>
              <a:rPr lang="ru-RU" dirty="0" smtClean="0"/>
              <a:t>-проектная деятельность с участием родителей;</a:t>
            </a:r>
          </a:p>
          <a:p>
            <a:r>
              <a:rPr lang="ru-RU" dirty="0" smtClean="0"/>
              <a:t>-встречи с ветеранами и курсантами военных училищ, кадетами школ;</a:t>
            </a:r>
          </a:p>
          <a:p>
            <a:r>
              <a:rPr lang="ru-RU" dirty="0" smtClean="0"/>
              <a:t>-изготовление подарков ветеранам;</a:t>
            </a:r>
          </a:p>
          <a:p>
            <a:r>
              <a:rPr lang="ru-RU" dirty="0" smtClean="0"/>
              <a:t>-подготовка поздравительных открыток для вручения ветеранам по поводу  праздников патриотической направленности;</a:t>
            </a:r>
          </a:p>
          <a:p>
            <a:r>
              <a:rPr lang="ru-RU" dirty="0" smtClean="0"/>
              <a:t>-добрые дела для жителей своего микрорайона, поселка, малой Родины;</a:t>
            </a:r>
          </a:p>
          <a:p>
            <a:r>
              <a:rPr lang="ru-RU" dirty="0" smtClean="0"/>
              <a:t>-конкурсы патриотической направленности;</a:t>
            </a:r>
          </a:p>
          <a:p>
            <a:r>
              <a:rPr lang="ru-RU" dirty="0" smtClean="0"/>
              <a:t>-музейная педагогика;</a:t>
            </a:r>
          </a:p>
          <a:p>
            <a:r>
              <a:rPr lang="ru-RU" dirty="0" smtClean="0"/>
              <a:t>-другое</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414450"/>
          </a:xfrm>
        </p:spPr>
        <p:txBody>
          <a:bodyPr>
            <a:normAutofit fontScale="90000"/>
          </a:bodyPr>
          <a:lstStyle/>
          <a:p>
            <a:r>
              <a:rPr lang="ru-RU" dirty="0" smtClean="0">
                <a:solidFill>
                  <a:srgbClr val="FF0000"/>
                </a:solidFill>
              </a:rPr>
              <a:t>Система работы по патриотическому воспитанию детей</a:t>
            </a:r>
            <a:r>
              <a:rPr lang="ru-RU" dirty="0" smtClean="0"/>
              <a:t/>
            </a:r>
            <a:br>
              <a:rPr lang="ru-RU" dirty="0" smtClean="0"/>
            </a:br>
            <a:endParaRPr lang="ru-RU" dirty="0"/>
          </a:p>
        </p:txBody>
      </p:sp>
      <p:sp>
        <p:nvSpPr>
          <p:cNvPr id="3" name="Содержимое 2"/>
          <p:cNvSpPr>
            <a:spLocks noGrp="1"/>
          </p:cNvSpPr>
          <p:nvPr>
            <p:ph sz="quarter" idx="1"/>
          </p:nvPr>
        </p:nvSpPr>
        <p:spPr>
          <a:xfrm>
            <a:off x="301752" y="1527048"/>
            <a:ext cx="8503920" cy="4973786"/>
          </a:xfrm>
        </p:spPr>
        <p:txBody>
          <a:bodyPr>
            <a:normAutofit fontScale="70000" lnSpcReduction="20000"/>
          </a:bodyPr>
          <a:lstStyle/>
          <a:p>
            <a:r>
              <a:rPr lang="ru-RU" b="1" i="1" dirty="0" smtClean="0"/>
              <a:t>Ознакомление с предметами ближайшего окружения:</a:t>
            </a:r>
            <a:endParaRPr lang="ru-RU" b="1" dirty="0" smtClean="0"/>
          </a:p>
          <a:p>
            <a:pPr lvl="0"/>
            <a:r>
              <a:rPr lang="ru-RU" dirty="0" smtClean="0"/>
              <a:t>воспитание уважения к людям труда и предметам народного творчества, художественным промыслам;</a:t>
            </a:r>
          </a:p>
          <a:p>
            <a:pPr lvl="0"/>
            <a:r>
              <a:rPr lang="ru-RU" dirty="0" smtClean="0"/>
              <a:t>воспитание уважения к людям труда и предметам, произведенным ими;</a:t>
            </a:r>
          </a:p>
          <a:p>
            <a:pPr lvl="0"/>
            <a:r>
              <a:rPr lang="ru-RU" dirty="0" smtClean="0"/>
              <a:t>знакомить с людьми, прославившими Россию;</a:t>
            </a:r>
          </a:p>
          <a:p>
            <a:pPr lvl="0"/>
            <a:r>
              <a:rPr lang="ru-RU" dirty="0" smtClean="0"/>
              <a:t>воспитание чувства дружбы к людям других национальностей.</a:t>
            </a:r>
          </a:p>
          <a:p>
            <a:r>
              <a:rPr lang="ru-RU" b="1" i="1" dirty="0" smtClean="0"/>
              <a:t>Ознакомление с явлениями общественной жизни:</a:t>
            </a:r>
            <a:endParaRPr lang="ru-RU" b="1" dirty="0" smtClean="0"/>
          </a:p>
          <a:p>
            <a:pPr lvl="0"/>
            <a:r>
              <a:rPr lang="ru-RU" dirty="0" smtClean="0"/>
              <a:t>воспитание чувства сопричастности с жизнью страны (</a:t>
            </a:r>
            <a:r>
              <a:rPr lang="ru-RU" dirty="0" smtClean="0"/>
              <a:t>патриотические даты </a:t>
            </a:r>
            <a:r>
              <a:rPr lang="ru-RU" dirty="0" smtClean="0"/>
              <a:t>и праздники);</a:t>
            </a:r>
          </a:p>
          <a:p>
            <a:pPr lvl="0"/>
            <a:r>
              <a:rPr lang="ru-RU" dirty="0" smtClean="0"/>
              <a:t>бережливое отношение к тому, что сделано людьми;</a:t>
            </a:r>
          </a:p>
          <a:p>
            <a:pPr lvl="0"/>
            <a:r>
              <a:rPr lang="ru-RU" dirty="0" smtClean="0"/>
              <a:t>воспитание любви к родному городу, к Родине (представление о стране, городах, столице, символике государства);</a:t>
            </a:r>
          </a:p>
          <a:p>
            <a:pPr lvl="0"/>
            <a:r>
              <a:rPr lang="ru-RU" dirty="0" smtClean="0"/>
              <a:t>знакомство с достопримечательностями города, памятниками архитектуры, с названиями улиц, носящих имена известных людей;</a:t>
            </a:r>
          </a:p>
          <a:p>
            <a:pPr lvl="0"/>
            <a:r>
              <a:rPr lang="ru-RU" dirty="0" smtClean="0"/>
              <a:t>знакомство с событиями, происходившими в стране, </a:t>
            </a:r>
            <a:r>
              <a:rPr lang="ru-RU" dirty="0" err="1" smtClean="0"/>
              <a:t>расширениепредставлений</a:t>
            </a:r>
            <a:r>
              <a:rPr lang="ru-RU" dirty="0" smtClean="0"/>
              <a:t> о стране, столице, символике государства.</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301752" y="500042"/>
            <a:ext cx="8503920" cy="5599006"/>
          </a:xfrm>
        </p:spPr>
        <p:txBody>
          <a:bodyPr>
            <a:normAutofit fontScale="85000" lnSpcReduction="10000"/>
          </a:bodyPr>
          <a:lstStyle/>
          <a:p>
            <a:r>
              <a:rPr lang="ru-RU" b="1" i="1" dirty="0" smtClean="0"/>
              <a:t>Ознакомление с природой:</a:t>
            </a:r>
            <a:endParaRPr lang="ru-RU" b="1" dirty="0" smtClean="0"/>
          </a:p>
          <a:p>
            <a:pPr lvl="0"/>
            <a:r>
              <a:rPr lang="ru-RU" dirty="0" smtClean="0"/>
              <a:t>воспитание любви к природе родного края;</a:t>
            </a:r>
          </a:p>
          <a:p>
            <a:pPr lvl="0"/>
            <a:r>
              <a:rPr lang="ru-RU" dirty="0" smtClean="0"/>
              <a:t>воспитание бережного отношения к родной природе;</a:t>
            </a:r>
          </a:p>
          <a:p>
            <a:pPr lvl="0"/>
            <a:r>
              <a:rPr lang="ru-RU" dirty="0" smtClean="0"/>
              <a:t>воспитание чувства необходимости трудового соучастия в деле охраны родной природы.</a:t>
            </a:r>
          </a:p>
          <a:p>
            <a:r>
              <a:rPr lang="ru-RU" b="1" i="1" dirty="0" smtClean="0"/>
              <a:t>Взаимодействие с социумом</a:t>
            </a:r>
            <a:r>
              <a:rPr lang="ru-RU" b="1" dirty="0" smtClean="0"/>
              <a:t> </a:t>
            </a:r>
            <a:r>
              <a:rPr lang="ru-RU" dirty="0" smtClean="0"/>
              <a:t>(экскурсии и целевые прогулки, участие в общественных и календарных праздниках, наблюдение за изменениями в облике района и посёлка, за трудом людей в детском саду и вне его, проектная деятельность, путешествия).</a:t>
            </a:r>
          </a:p>
          <a:p>
            <a:r>
              <a:rPr lang="ru-RU" dirty="0" smtClean="0"/>
              <a:t>       Качество и эффективность реализации программы воспитания в контексте программы « Истоки» обеспечивает системная работа всего педагогического коллектива учреждения по  ее реализации, полнота использования  УМК  «Истоки» в дошкольном образовании»,</a:t>
            </a:r>
            <a:r>
              <a:rPr lang="ru-RU" i="1" dirty="0" smtClean="0"/>
              <a:t> </a:t>
            </a:r>
            <a:r>
              <a:rPr lang="ru-RU" dirty="0" smtClean="0"/>
              <a:t>тесное сотрудничество с родителями.</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dirty="0" smtClean="0">
                <a:solidFill>
                  <a:srgbClr val="FF0000"/>
                </a:solidFill>
              </a:rPr>
              <a:t>Особенности взаимодействия </a:t>
            </a:r>
            <a:r>
              <a:rPr lang="ru-RU" dirty="0" smtClean="0">
                <a:solidFill>
                  <a:srgbClr val="FF0000"/>
                </a:solidFill>
              </a:rPr>
              <a:t> с семьями воспитанников</a:t>
            </a:r>
            <a:endParaRPr lang="ru-RU" dirty="0">
              <a:solidFill>
                <a:srgbClr val="FF0000"/>
              </a:solidFill>
            </a:endParaRPr>
          </a:p>
        </p:txBody>
      </p:sp>
      <p:sp>
        <p:nvSpPr>
          <p:cNvPr id="3" name="Содержимое 2"/>
          <p:cNvSpPr>
            <a:spLocks noGrp="1"/>
          </p:cNvSpPr>
          <p:nvPr>
            <p:ph sz="quarter" idx="1"/>
          </p:nvPr>
        </p:nvSpPr>
        <p:spPr>
          <a:xfrm>
            <a:off x="301752" y="1214422"/>
            <a:ext cx="8503920" cy="5214974"/>
          </a:xfrm>
        </p:spPr>
        <p:txBody>
          <a:bodyPr>
            <a:noAutofit/>
          </a:bodyPr>
          <a:lstStyle/>
          <a:p>
            <a:r>
              <a:rPr lang="ru-RU" sz="1400" dirty="0" smtClean="0"/>
              <a:t> Педагоги учреждения воздействуют на семейное воспитание используя как индивидуальные, так и коллективные формы работы.</a:t>
            </a:r>
          </a:p>
          <a:p>
            <a:r>
              <a:rPr lang="ru-RU" sz="1400" b="1" i="1" dirty="0" smtClean="0"/>
              <a:t>1.Анкетирование родителей </a:t>
            </a:r>
            <a:r>
              <a:rPr lang="ru-RU" sz="1400" dirty="0" smtClean="0"/>
              <a:t>(законных представителей) воспитанников. Необходимо, как для выяснения особенностей семейного воспитания, так и для установления контактов с родителями (законными представителями) воспитанников. Подробное анкетирование поможет педагогу многое понять в характере ребенка, познакомиться с обстановкой, в которой он живет, узнать о взаимоотношениях с домочадцами, поведении дома. По итогам анкетирования педагог сможет обратить внимание, на то, какие вопросы, и в какой форме можно задавать родителям, что им посоветовать, порекомендовать. Анкетирование подсказывает педагогам темы бесед с родителями (законными представителями), содержание консультаций, содержание наглядной информации на информационном стенде учреждения и в групповых уголках.</a:t>
            </a:r>
          </a:p>
          <a:p>
            <a:r>
              <a:rPr lang="ru-RU" sz="1400" b="1" i="1" dirty="0" smtClean="0"/>
              <a:t>2.Беседа</a:t>
            </a:r>
            <a:r>
              <a:rPr lang="ru-RU" sz="1400" dirty="0" smtClean="0"/>
              <a:t> - наиболее распространенная и доступная форма индивидуальной работы с родителями (законными представителями) воспитанников. Она чаще всего возникает непроизвольно, но может быть и заранее предусмотрена. Хотя беседа обычно кратковременна и возникает в связи с вопросами родителей (законных представителей) детей или вызвана желанием педагога что-то сообщить о ребенке, она не должна вестись мимоходом. Нельзя использовать беседу с целью пожаловаться на ребенка, так как жалоба педагога, да еще сделанная с раздражением вызывает одну реакцию родителей (законных представителей) ребенка — наказание. А в результате разрушается доверие ребенка и родителей к воспитателю. Но если возникает необходимость сообщить о плохом поведении ребенка, педагог должен проанализировать с его родителями (законными представителями), следствием чего явился проступок, посоветовать, что предпринять, чтобы предупредить его повторение. Такой деловой конкретный разговор заставляет родителей (законных представителей) задуматься над тем, как они воспитывают ребенка, что и как следует изменить.</a:t>
            </a:r>
            <a:endParaRPr lang="ru-RU"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301752" y="357166"/>
            <a:ext cx="8503920" cy="6072230"/>
          </a:xfrm>
        </p:spPr>
        <p:txBody>
          <a:bodyPr>
            <a:noAutofit/>
          </a:bodyPr>
          <a:lstStyle/>
          <a:p>
            <a:r>
              <a:rPr lang="ru-RU" sz="1600" b="1" i="1" dirty="0" smtClean="0"/>
              <a:t>3.Консультации — индивидуальные и групповые. </a:t>
            </a:r>
            <a:r>
              <a:rPr lang="ru-RU" sz="1600" dirty="0" smtClean="0"/>
              <a:t>Тематика консультаций зависит от актуальных вопросов родителей (законных представителей), связанных с воспитанием их детей в сфере личностного развития.</a:t>
            </a:r>
          </a:p>
          <a:p>
            <a:r>
              <a:rPr lang="ru-RU" sz="1600" b="1" i="1" dirty="0" smtClean="0"/>
              <a:t>4.Родительские собрания</a:t>
            </a:r>
            <a:r>
              <a:rPr lang="ru-RU" sz="1600" dirty="0" smtClean="0"/>
              <a:t>. Тематика родительских собраний определяется программными задачами воспитания детей того или иного возраста в сфере их личностного развития. Успех собрания зависит от тщательности его подготовки. Предварительно педагог проводит целенаправленные наблюдения за поведением детей в коллективе сверстников, за их взаимоотношениями с родителями (законными представителями), беседует детьми, выявляя их нравственные представления, проводит анкетирование представителей родительской общественности. На собрании следует подробно обсудить один наиболее существенный вопрос, иллюстрируя его конкретными фактами из жизни детей группы. На родительских собраниях необходимо широко использовать технические средства для демонстрации жизни детей в детском саду и дома, прослушивания рассказов детей.</a:t>
            </a:r>
          </a:p>
          <a:p>
            <a:r>
              <a:rPr lang="ru-RU" sz="1600" b="1" i="1" dirty="0" smtClean="0"/>
              <a:t>5.Дни открытых дверей</a:t>
            </a:r>
            <a:r>
              <a:rPr lang="ru-RU" sz="1600" dirty="0" smtClean="0"/>
              <a:t>, совместные и открытые занятия, тематические развлечения, праздники, конкурсы, викторины, игры. Эти формы дают возможность показать родителям (законным представителям) воспитанников работу детского сада, методы обучении и воспитания детей, которые могут быть использованы и в семье. Такое проникновение в жизнь учреждения позволяет родителям (законным представителям) увидеть своего ребенка в детском коллективе. Педагог обращает внимание родительской общественности на характер взаимоотношений детей в играх, на занятиях, в быту.</a:t>
            </a:r>
          </a:p>
          <a:p>
            <a:endParaRPr lang="ru-RU"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301752" y="1000108"/>
            <a:ext cx="8503920" cy="5098940"/>
          </a:xfrm>
        </p:spPr>
        <p:txBody>
          <a:bodyPr>
            <a:normAutofit fontScale="55000" lnSpcReduction="20000"/>
          </a:bodyPr>
          <a:lstStyle/>
          <a:p>
            <a:r>
              <a:rPr lang="ru-RU" b="1" i="1" dirty="0" smtClean="0"/>
              <a:t>6.Наглядная информация</a:t>
            </a:r>
            <a:r>
              <a:rPr lang="ru-RU" dirty="0" smtClean="0"/>
              <a:t>, размещенная на официальном сайте учреждения и на информационных стендах для родителей (законных представителей) хорошо зарекомендовала себя как форма педагогического просвещения родителей (законных представителей) детей. Здесь помещаются краткие тексты на педагогические темы, консультации, ответы на вопросы родителей, фотографии, отражающие жизнь детей в детском саду и в семье, детские работы, списки рекомендуемой детской и педагогической литературы, нормативно правовые документы Российского законодательства, право устанавливающие документы и распорядительные акты учреждения. Очень привлекают родительскую общественность заметки о детях группы: об их достижениях в овладении знаниями и умениями, рассказы детей об увиденном, о любимых книжках, игрушках, детские вопросы, суждения и т. п.</a:t>
            </a:r>
          </a:p>
          <a:p>
            <a:pPr>
              <a:buNone/>
            </a:pPr>
            <a:r>
              <a:rPr lang="ru-RU" dirty="0" smtClean="0"/>
              <a:t>       Наглядная </a:t>
            </a:r>
            <a:r>
              <a:rPr lang="ru-RU" dirty="0" smtClean="0"/>
              <a:t>информация для родителей (законных представителей) воспитанников должна освещать следующие вопросы: воспитание детей в труде, в игре, средствами художественной литературы; роль примера родителей, семейных традиций, семейных взаимоотношений; знакомство детей с окружающей жизнью, воспитание патриотических чувств и др.</a:t>
            </a:r>
          </a:p>
          <a:p>
            <a:r>
              <a:rPr lang="ru-RU" b="1" i="1" dirty="0" smtClean="0"/>
              <a:t>7.Реализация </a:t>
            </a:r>
            <a:r>
              <a:rPr lang="ru-RU" b="1" i="1" dirty="0" smtClean="0"/>
              <a:t> программы «Моя семья» в рамках программы </a:t>
            </a:r>
            <a:r>
              <a:rPr lang="ru-RU" b="1" i="1" dirty="0" smtClean="0"/>
              <a:t>« Истоки» для дошкольного образования</a:t>
            </a:r>
            <a:r>
              <a:rPr lang="ru-RU" dirty="0" smtClean="0"/>
              <a:t>.</a:t>
            </a:r>
          </a:p>
          <a:p>
            <a:pPr>
              <a:buNone/>
            </a:pPr>
            <a:r>
              <a:rPr lang="ru-RU" dirty="0" smtClean="0"/>
              <a:t>   «Истоки» - практико-ориентированная и семейно-ориентированная программа,  сотрудничество с родителями является ключевым элементом в реализации программы " Истоки".  Программа позволяет комплексно, системно, интегративно, в тесном взаимодействии с Семьей решать задачи </a:t>
            </a:r>
            <a:r>
              <a:rPr lang="ru-RU" dirty="0" err="1" smtClean="0"/>
              <a:t>социокультурного</a:t>
            </a:r>
            <a:r>
              <a:rPr lang="ru-RU" dirty="0" smtClean="0"/>
              <a:t>, духовно-нравственного, патриотического воспитания и речевого развития детей дошкольного возраста. В работе с дошкольниками программа учитывает особенности дошкольного возраста – периода активной социализации ребенка, вхождения в культуру, пробуждения нравственных чувств, воспитания духовности.    </a:t>
            </a: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534400" cy="1071570"/>
          </a:xfrm>
        </p:spPr>
        <p:txBody>
          <a:bodyPr>
            <a:normAutofit fontScale="90000"/>
          </a:bodyPr>
          <a:lstStyle/>
          <a:p>
            <a:r>
              <a:rPr lang="ru-RU" dirty="0" smtClean="0">
                <a:solidFill>
                  <a:srgbClr val="FF0000"/>
                </a:solidFill>
              </a:rPr>
              <a:t>Виды и формы взаимодействия с родителями </a:t>
            </a:r>
            <a:endParaRPr lang="ru-RU" dirty="0">
              <a:solidFill>
                <a:srgbClr val="FF0000"/>
              </a:solidFill>
            </a:endParaRPr>
          </a:p>
        </p:txBody>
      </p:sp>
      <p:sp>
        <p:nvSpPr>
          <p:cNvPr id="3" name="Содержимое 2"/>
          <p:cNvSpPr>
            <a:spLocks noGrp="1"/>
          </p:cNvSpPr>
          <p:nvPr>
            <p:ph sz="quarter" idx="1"/>
          </p:nvPr>
        </p:nvSpPr>
        <p:spPr>
          <a:xfrm>
            <a:off x="301752" y="1527048"/>
            <a:ext cx="8503920" cy="4902348"/>
          </a:xfrm>
        </p:spPr>
        <p:txBody>
          <a:bodyPr>
            <a:normAutofit fontScale="47500" lnSpcReduction="20000"/>
          </a:bodyPr>
          <a:lstStyle/>
          <a:p>
            <a:r>
              <a:rPr lang="ru-RU" sz="2900" dirty="0" smtClean="0"/>
              <a:t>Родительский комитет</a:t>
            </a:r>
          </a:p>
          <a:p>
            <a:r>
              <a:rPr lang="ru-RU" sz="2900" dirty="0" smtClean="0"/>
              <a:t> Совет учреждения</a:t>
            </a:r>
          </a:p>
          <a:p>
            <a:r>
              <a:rPr lang="ru-RU" sz="2900" dirty="0" smtClean="0"/>
              <a:t>Родительские конференции, круглые столы по вопросам воспитания</a:t>
            </a:r>
          </a:p>
          <a:p>
            <a:r>
              <a:rPr lang="ru-RU" sz="2900" dirty="0" err="1" smtClean="0"/>
              <a:t>Онлайн-Школа</a:t>
            </a:r>
            <a:r>
              <a:rPr lang="ru-RU" sz="2900" dirty="0" smtClean="0"/>
              <a:t> родительской любви</a:t>
            </a:r>
          </a:p>
          <a:p>
            <a:r>
              <a:rPr lang="ru-RU" sz="2900" dirty="0" smtClean="0"/>
              <a:t>Семейный духовно-просветительский клуб «Наследие»</a:t>
            </a:r>
          </a:p>
          <a:p>
            <a:r>
              <a:rPr lang="ru-RU" sz="2900" dirty="0" smtClean="0"/>
              <a:t>Занятия с родителями по программе «Моя Семья»</a:t>
            </a:r>
          </a:p>
          <a:p>
            <a:r>
              <a:rPr lang="ru-RU" sz="2900" dirty="0" smtClean="0"/>
              <a:t>Привлечение родителей к проведению занятий с детьми по курсу пропедевтики «Истоки»</a:t>
            </a:r>
          </a:p>
          <a:p>
            <a:r>
              <a:rPr lang="ru-RU" sz="2900" dirty="0" smtClean="0"/>
              <a:t>Семейное чтение книг для развития и книг для развития речи детей дошкольного возраста</a:t>
            </a:r>
          </a:p>
          <a:p>
            <a:r>
              <a:rPr lang="ru-RU" sz="2900" dirty="0" smtClean="0"/>
              <a:t>Выполнение родителями заданий педагога по освоению содержания книг для развития и развития речи</a:t>
            </a:r>
          </a:p>
          <a:p>
            <a:r>
              <a:rPr lang="ru-RU" sz="2900" dirty="0" smtClean="0"/>
              <a:t>Привлечение родителей к участию в проектах, праздниках, делах и мероприятиях ОО</a:t>
            </a:r>
          </a:p>
          <a:p>
            <a:r>
              <a:rPr lang="ru-RU" sz="2900" dirty="0" smtClean="0"/>
              <a:t>Консультации специалистов учреждения по вопросам воспитания</a:t>
            </a:r>
          </a:p>
          <a:p>
            <a:r>
              <a:rPr lang="ru-RU" sz="2900" dirty="0" smtClean="0"/>
              <a:t>Родительские форумы на интернет-сайтах по вопросам воспитания</a:t>
            </a:r>
          </a:p>
          <a:p>
            <a:r>
              <a:rPr lang="ru-RU" sz="2900" dirty="0" smtClean="0"/>
              <a:t>Размещение информации для родителей на сайте …</a:t>
            </a:r>
          </a:p>
          <a:p>
            <a:r>
              <a:rPr lang="ru-RU" sz="2900" dirty="0" smtClean="0"/>
              <a:t>Родительские гостиные</a:t>
            </a:r>
          </a:p>
          <a:p>
            <a:r>
              <a:rPr lang="ru-RU" sz="2900" dirty="0" smtClean="0"/>
              <a:t>Привлечение родителей к оценочным процедурам</a:t>
            </a:r>
          </a:p>
          <a:p>
            <a:r>
              <a:rPr lang="ru-RU" sz="2900" dirty="0" smtClean="0"/>
              <a:t>Исследование мнения родителей по вопросам воспитания </a:t>
            </a:r>
          </a:p>
          <a:p>
            <a:r>
              <a:rPr lang="ru-RU" sz="2900" dirty="0" smtClean="0"/>
              <a:t>Анкетирование родителей  «Наши истоки»</a:t>
            </a:r>
          </a:p>
          <a:p>
            <a:r>
              <a:rPr lang="ru-RU" sz="2900" dirty="0" smtClean="0"/>
              <a:t>Оформление для родителей информационного экрана «Наши Истоки»</a:t>
            </a:r>
          </a:p>
          <a:p>
            <a:r>
              <a:rPr lang="ru-RU" sz="2900" dirty="0" smtClean="0"/>
              <a:t>Оформление родителями страницы Альбома в книгах для развития</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485888"/>
          </a:xfrm>
        </p:spPr>
        <p:txBody>
          <a:bodyPr>
            <a:noAutofit/>
          </a:bodyPr>
          <a:lstStyle/>
          <a:p>
            <a:pPr lvl="1" algn="ctr" rtl="0">
              <a:spcBef>
                <a:spcPct val="0"/>
              </a:spcBef>
            </a:pPr>
            <a:r>
              <a:rPr lang="ru-RU" sz="3200" dirty="0">
                <a:solidFill>
                  <a:srgbClr val="FF0000"/>
                </a:solidFill>
              </a:rPr>
              <a:t>Общие требования к условиям реализации Программы воспитания</a:t>
            </a:r>
            <a:br>
              <a:rPr lang="ru-RU" sz="3200" dirty="0">
                <a:solidFill>
                  <a:srgbClr val="FF0000"/>
                </a:solidFill>
              </a:rPr>
            </a:br>
            <a:endParaRPr lang="ru-RU" sz="3200" dirty="0">
              <a:solidFill>
                <a:srgbClr val="FF0000"/>
              </a:solidFill>
            </a:endParaRPr>
          </a:p>
        </p:txBody>
      </p:sp>
      <p:sp>
        <p:nvSpPr>
          <p:cNvPr id="3" name="Содержимое 2"/>
          <p:cNvSpPr>
            <a:spLocks noGrp="1"/>
          </p:cNvSpPr>
          <p:nvPr>
            <p:ph sz="quarter" idx="1"/>
          </p:nvPr>
        </p:nvSpPr>
        <p:spPr/>
        <p:txBody>
          <a:bodyPr>
            <a:normAutofit fontScale="92500" lnSpcReduction="20000"/>
          </a:bodyPr>
          <a:lstStyle/>
          <a:p>
            <a:pPr lvl="0"/>
            <a:r>
              <a:rPr lang="ru-RU" dirty="0" smtClean="0"/>
              <a:t>Обеспечение личностно развивающей предметно-пространственной среды, в том числе современное материально-техническое обеспечение, методические материалы и средства обучения.</a:t>
            </a:r>
          </a:p>
          <a:p>
            <a:pPr lvl="0"/>
            <a:r>
              <a:rPr lang="ru-RU" dirty="0" smtClean="0"/>
              <a:t>Наличие профессиональных кадров и готовность педагогического коллектива к </a:t>
            </a:r>
            <a:r>
              <a:rPr lang="ru-RU" dirty="0" err="1" smtClean="0"/>
              <a:t>достиже</a:t>
            </a:r>
            <a:r>
              <a:rPr lang="ru-RU" dirty="0" smtClean="0"/>
              <a:t> </a:t>
            </a:r>
            <a:r>
              <a:rPr lang="ru-RU" dirty="0" err="1" smtClean="0"/>
              <a:t>нию</a:t>
            </a:r>
            <a:r>
              <a:rPr lang="ru-RU" dirty="0" smtClean="0"/>
              <a:t> целевых ориентиров Программы воспитания.</a:t>
            </a:r>
          </a:p>
          <a:p>
            <a:pPr lvl="0"/>
            <a:r>
              <a:rPr lang="ru-RU" dirty="0" smtClean="0"/>
              <a:t>Взаимодействие с родителями по вопросам воспитания.</a:t>
            </a:r>
          </a:p>
          <a:p>
            <a:pPr lvl="0"/>
            <a:r>
              <a:rPr lang="ru-RU" dirty="0" smtClean="0"/>
              <a:t>Учет индивидуальных особенностей детей дошкольного возраста, в интересах которых реализуется Программа воспитания (возрастных, физических, психологических, национальных и пр.).</a:t>
            </a:r>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dirty="0" smtClean="0">
                <a:solidFill>
                  <a:srgbClr val="FF0000"/>
                </a:solidFill>
              </a:rPr>
              <a:t>Кадровое обеспечение воспитательного процесса</a:t>
            </a:r>
            <a:endParaRPr lang="ru-RU" dirty="0">
              <a:solidFill>
                <a:srgbClr val="FF0000"/>
              </a:solidFill>
            </a:endParaRPr>
          </a:p>
        </p:txBody>
      </p:sp>
      <p:sp>
        <p:nvSpPr>
          <p:cNvPr id="3" name="Содержимое 2"/>
          <p:cNvSpPr>
            <a:spLocks noGrp="1"/>
          </p:cNvSpPr>
          <p:nvPr>
            <p:ph sz="quarter" idx="1"/>
          </p:nvPr>
        </p:nvSpPr>
        <p:spPr>
          <a:xfrm>
            <a:off x="301752" y="1527048"/>
            <a:ext cx="8503920" cy="4902348"/>
          </a:xfrm>
        </p:spPr>
        <p:txBody>
          <a:bodyPr>
            <a:normAutofit fontScale="55000" lnSpcReduction="20000"/>
          </a:bodyPr>
          <a:lstStyle/>
          <a:p>
            <a:r>
              <a:rPr lang="ru-RU" b="1" dirty="0" smtClean="0"/>
              <a:t> </a:t>
            </a:r>
            <a:r>
              <a:rPr lang="ru-RU" dirty="0" smtClean="0"/>
              <a:t>Для выполнения настоящей Программы воспитания необходимы квалифицированные кадры. Реализацию Программы воспитания осуществляют:</a:t>
            </a:r>
          </a:p>
          <a:p>
            <a:r>
              <a:rPr lang="ru-RU" dirty="0" smtClean="0"/>
              <a:t>1.Воспитатели (20 штатных единиц) в течение 12-ти часового пребывания воспитанников в учреждении;</a:t>
            </a:r>
          </a:p>
          <a:p>
            <a:r>
              <a:rPr lang="ru-RU" dirty="0" smtClean="0"/>
              <a:t>2.учебно-вспомогательные работники:</a:t>
            </a:r>
          </a:p>
          <a:p>
            <a:r>
              <a:rPr lang="ru-RU" dirty="0" smtClean="0"/>
              <a:t>- специалист по кадрам -  1 штатная единица;</a:t>
            </a:r>
          </a:p>
          <a:p>
            <a:r>
              <a:rPr lang="ru-RU" dirty="0" smtClean="0"/>
              <a:t>- помощники воспитателя, младшие воспитатели – 14 штатных единиц;</a:t>
            </a:r>
          </a:p>
          <a:p>
            <a:r>
              <a:rPr lang="ru-RU" dirty="0" smtClean="0"/>
              <a:t>3.Специалисты вне зависимости от продолжительности пребывания воспитанников в учреждении:</a:t>
            </a:r>
          </a:p>
          <a:p>
            <a:r>
              <a:rPr lang="ru-RU" dirty="0" smtClean="0"/>
              <a:t>- старшие воспитатели -  2 штатные единицы;</a:t>
            </a:r>
          </a:p>
          <a:p>
            <a:r>
              <a:rPr lang="ru-RU" dirty="0" smtClean="0"/>
              <a:t>- инструктор по физической культуре- 1 штатная единица;</a:t>
            </a:r>
          </a:p>
          <a:p>
            <a:r>
              <a:rPr lang="ru-RU" dirty="0" smtClean="0"/>
              <a:t>- музыкальный руководитель- 2,5 штатных единиц;</a:t>
            </a:r>
          </a:p>
          <a:p>
            <a:r>
              <a:rPr lang="ru-RU" dirty="0" smtClean="0"/>
              <a:t>- учитель-логопед- </a:t>
            </a:r>
            <a:r>
              <a:rPr lang="ru-RU" dirty="0" smtClean="0"/>
              <a:t>2 </a:t>
            </a:r>
            <a:r>
              <a:rPr lang="ru-RU" dirty="0" smtClean="0"/>
              <a:t>штатных </a:t>
            </a:r>
            <a:r>
              <a:rPr lang="ru-RU" dirty="0" smtClean="0"/>
              <a:t>единицы;</a:t>
            </a:r>
            <a:endParaRPr lang="ru-RU" dirty="0" smtClean="0"/>
          </a:p>
          <a:p>
            <a:r>
              <a:rPr lang="ru-RU" dirty="0" smtClean="0"/>
              <a:t>-педагог-психолог - 1 штатная единица;</a:t>
            </a:r>
          </a:p>
          <a:p>
            <a:r>
              <a:rPr lang="ru-RU" dirty="0" smtClean="0"/>
              <a:t>-учитель-дефектолог -1 штатная единица</a:t>
            </a:r>
          </a:p>
          <a:p>
            <a:r>
              <a:rPr lang="ru-RU" dirty="0" smtClean="0"/>
              <a:t>-социальный педагог - 1 штатная единица;</a:t>
            </a:r>
          </a:p>
          <a:p>
            <a:r>
              <a:rPr lang="ru-RU" dirty="0" smtClean="0"/>
              <a:t>- воспитатель (по изобразительной деятельности)- 1 штатная единица.</a:t>
            </a:r>
          </a:p>
          <a:p>
            <a:r>
              <a:rPr lang="ru-RU" dirty="0" smtClean="0"/>
              <a:t>   Административно – управленческий персонал, вспомогательный персонал устанавливаются  согласно штатного расписания, утверждённого заведующим учреждения.</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842946"/>
          </a:xfrm>
        </p:spPr>
        <p:txBody>
          <a:bodyPr>
            <a:normAutofit fontScale="90000"/>
          </a:bodyPr>
          <a:lstStyle/>
          <a:p>
            <a:r>
              <a:rPr lang="ru-RU" dirty="0" smtClean="0">
                <a:solidFill>
                  <a:srgbClr val="FF0000"/>
                </a:solidFill>
              </a:rPr>
              <a:t>Материально- техническое обеспечение Программы воспитания</a:t>
            </a:r>
            <a:endParaRPr lang="ru-RU" dirty="0">
              <a:solidFill>
                <a:srgbClr val="FF0000"/>
              </a:solidFill>
            </a:endParaRPr>
          </a:p>
        </p:txBody>
      </p:sp>
      <p:sp>
        <p:nvSpPr>
          <p:cNvPr id="3" name="Содержимое 2"/>
          <p:cNvSpPr>
            <a:spLocks noGrp="1"/>
          </p:cNvSpPr>
          <p:nvPr>
            <p:ph sz="quarter" idx="1"/>
          </p:nvPr>
        </p:nvSpPr>
        <p:spPr>
          <a:xfrm>
            <a:off x="301752" y="1527048"/>
            <a:ext cx="8503920" cy="4902348"/>
          </a:xfrm>
        </p:spPr>
        <p:txBody>
          <a:bodyPr>
            <a:normAutofit fontScale="47500" lnSpcReduction="20000"/>
          </a:bodyPr>
          <a:lstStyle/>
          <a:p>
            <a:r>
              <a:rPr lang="ru-RU" dirty="0" smtClean="0"/>
              <a:t>Учреждение </a:t>
            </a:r>
            <a:r>
              <a:rPr lang="ru-RU" dirty="0" smtClean="0"/>
              <a:t>должно обеспечить </a:t>
            </a:r>
            <a:r>
              <a:rPr lang="ru-RU" dirty="0" smtClean="0"/>
              <a:t>материально-технические условия</a:t>
            </a:r>
            <a:r>
              <a:rPr lang="ru-RU" dirty="0" smtClean="0"/>
              <a:t>, позволяющие достичь обозначенные ею цели и выполнить задачи, в т. ч.:</a:t>
            </a:r>
          </a:p>
          <a:p>
            <a:r>
              <a:rPr lang="ru-RU" dirty="0" smtClean="0"/>
              <a:t> </a:t>
            </a:r>
            <a:r>
              <a:rPr lang="ru-RU" b="1" dirty="0" smtClean="0"/>
              <a:t>осуществлять</a:t>
            </a:r>
            <a:r>
              <a:rPr lang="ru-RU" dirty="0" smtClean="0"/>
              <a:t> все виды деятельности ребенка, как индивидуальной самостоятельной,</a:t>
            </a:r>
          </a:p>
          <a:p>
            <a:r>
              <a:rPr lang="ru-RU" dirty="0" smtClean="0"/>
              <a:t>так и в рамках каждой дошкольной группы с учетом возрастных и индивидуальных</a:t>
            </a:r>
          </a:p>
          <a:p>
            <a:r>
              <a:rPr lang="ru-RU" dirty="0" smtClean="0"/>
              <a:t>особенностей воспитанников, их особых образовательных потребностей;</a:t>
            </a:r>
          </a:p>
          <a:p>
            <a:r>
              <a:rPr lang="ru-RU" b="1" dirty="0" smtClean="0"/>
              <a:t> </a:t>
            </a:r>
            <a:r>
              <a:rPr lang="ru-RU" b="1" dirty="0" smtClean="0"/>
              <a:t>организовывать участие </a:t>
            </a:r>
            <a:r>
              <a:rPr lang="ru-RU" dirty="0" smtClean="0"/>
              <a:t>родителей воспитанников (законных представителей),</a:t>
            </a:r>
          </a:p>
          <a:p>
            <a:r>
              <a:rPr lang="ru-RU" dirty="0" smtClean="0"/>
              <a:t>педагогических работников и представителей общественности в осуществлении Программы воспитания, в создании условий для ее реализации, а также мотивирующей воспитательной среды, уклада учреждения, осуществляющей воспитательную деятельность; </a:t>
            </a:r>
          </a:p>
          <a:p>
            <a:r>
              <a:rPr lang="ru-RU" dirty="0" smtClean="0"/>
              <a:t> </a:t>
            </a:r>
            <a:r>
              <a:rPr lang="ru-RU" b="1" dirty="0" smtClean="0"/>
              <a:t>использовать</a:t>
            </a:r>
            <a:r>
              <a:rPr lang="ru-RU" dirty="0" smtClean="0"/>
              <a:t> в воспитательном процессе современные образовательные технологии (в т. ч. игровые, коммуникативные, проектные технологии и культурные практики социализации детей);</a:t>
            </a:r>
          </a:p>
          <a:p>
            <a:r>
              <a:rPr lang="ru-RU" dirty="0" smtClean="0"/>
              <a:t> </a:t>
            </a:r>
            <a:r>
              <a:rPr lang="ru-RU" b="1" dirty="0" smtClean="0"/>
              <a:t>обновлять содержание  </a:t>
            </a:r>
            <a:r>
              <a:rPr lang="ru-RU" dirty="0" smtClean="0"/>
              <a:t>Программы воспитания, методики и </a:t>
            </a:r>
            <a:r>
              <a:rPr lang="ru-RU" dirty="0" smtClean="0"/>
              <a:t>технологий ее </a:t>
            </a:r>
            <a:r>
              <a:rPr lang="ru-RU" dirty="0" smtClean="0"/>
              <a:t>реализации в соответствии с динамикой развития системы образования, </a:t>
            </a:r>
            <a:r>
              <a:rPr lang="ru-RU" dirty="0" smtClean="0"/>
              <a:t>запросами воспитанников </a:t>
            </a:r>
            <a:r>
              <a:rPr lang="ru-RU" dirty="0" smtClean="0"/>
              <a:t>и их родителей (законных представителей) с учетом </a:t>
            </a:r>
            <a:r>
              <a:rPr lang="ru-RU" dirty="0" smtClean="0"/>
              <a:t>особенностей </a:t>
            </a:r>
            <a:r>
              <a:rPr lang="ru-RU" dirty="0" err="1" smtClean="0"/>
              <a:t>социокультурной</a:t>
            </a:r>
            <a:r>
              <a:rPr lang="ru-RU" dirty="0" smtClean="0"/>
              <a:t> </a:t>
            </a:r>
            <a:r>
              <a:rPr lang="ru-RU" dirty="0" smtClean="0"/>
              <a:t>среды развития воспитанников и специфики информационной социализации детей;</a:t>
            </a:r>
          </a:p>
          <a:p>
            <a:r>
              <a:rPr lang="ru-RU" dirty="0" smtClean="0"/>
              <a:t> </a:t>
            </a:r>
            <a:r>
              <a:rPr lang="ru-RU" b="1" dirty="0" smtClean="0"/>
              <a:t>обеспечивать</a:t>
            </a:r>
            <a:r>
              <a:rPr lang="ru-RU" dirty="0" smtClean="0"/>
              <a:t> эффективное использование профессионального и </a:t>
            </a:r>
            <a:r>
              <a:rPr lang="ru-RU" dirty="0" smtClean="0"/>
              <a:t>творческого потенциала </a:t>
            </a:r>
            <a:r>
              <a:rPr lang="ru-RU" dirty="0" smtClean="0"/>
              <a:t>педагогических, руководящих и иных работников учреждения, осуществляющих воспитательную деятельность, повышения их профессиональной, коммуникативной, информационной, правовой компетентности и мастерства мотивирования детей;</a:t>
            </a:r>
          </a:p>
          <a:p>
            <a:r>
              <a:rPr lang="ru-RU" dirty="0" smtClean="0"/>
              <a:t> </a:t>
            </a:r>
            <a:r>
              <a:rPr lang="ru-RU" b="1" dirty="0" smtClean="0"/>
              <a:t>эффективно управлять учреждением</a:t>
            </a:r>
            <a:r>
              <a:rPr lang="ru-RU" dirty="0" smtClean="0"/>
              <a:t>, осуществляющим воспитательную </a:t>
            </a:r>
            <a:r>
              <a:rPr lang="ru-RU" dirty="0" smtClean="0"/>
              <a:t>деятельность с </a:t>
            </a:r>
            <a:r>
              <a:rPr lang="ru-RU" dirty="0" smtClean="0"/>
              <a:t>использованием технологий управления проектами и знаниями, управления </a:t>
            </a:r>
            <a:r>
              <a:rPr lang="ru-RU" dirty="0" err="1" smtClean="0"/>
              <a:t>рисками,технологий</a:t>
            </a:r>
            <a:r>
              <a:rPr lang="ru-RU" dirty="0" smtClean="0"/>
              <a:t> </a:t>
            </a:r>
            <a:r>
              <a:rPr lang="ru-RU" dirty="0" smtClean="0"/>
              <a:t>разрешения конфликтов, информационно-коммуникационных </a:t>
            </a:r>
            <a:r>
              <a:rPr lang="ru-RU" dirty="0" smtClean="0"/>
              <a:t>технологий, современных </a:t>
            </a:r>
            <a:r>
              <a:rPr lang="ru-RU" dirty="0" smtClean="0"/>
              <a:t>механизмов финансирования.</a:t>
            </a:r>
          </a:p>
          <a:p>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14384"/>
          </a:xfrm>
        </p:spPr>
        <p:txBody>
          <a:bodyPr>
            <a:normAutofit fontScale="90000"/>
          </a:bodyPr>
          <a:lstStyle/>
          <a:p>
            <a:r>
              <a:rPr lang="ru-RU" dirty="0" smtClean="0">
                <a:solidFill>
                  <a:srgbClr val="FF0000"/>
                </a:solidFill>
              </a:rPr>
              <a:t>Нормативно-методическое обеспечение реализации Программы воспитания</a:t>
            </a:r>
            <a:endParaRPr lang="ru-RU" dirty="0">
              <a:solidFill>
                <a:srgbClr val="FF0000"/>
              </a:solidFill>
            </a:endParaRPr>
          </a:p>
        </p:txBody>
      </p:sp>
      <p:sp>
        <p:nvSpPr>
          <p:cNvPr id="3" name="Содержимое 2"/>
          <p:cNvSpPr>
            <a:spLocks noGrp="1"/>
          </p:cNvSpPr>
          <p:nvPr>
            <p:ph sz="quarter" idx="1"/>
          </p:nvPr>
        </p:nvSpPr>
        <p:spPr/>
        <p:txBody>
          <a:bodyPr>
            <a:normAutofit fontScale="47500" lnSpcReduction="20000"/>
          </a:bodyPr>
          <a:lstStyle/>
          <a:p>
            <a:r>
              <a:rPr lang="ru-RU" dirty="0" smtClean="0"/>
              <a:t>-Конституция Российской Федерации (ред. от 04.07.2020г.) ст.67.1 , п.4;</a:t>
            </a:r>
          </a:p>
          <a:p>
            <a:r>
              <a:rPr lang="ru-RU" dirty="0" smtClean="0"/>
              <a:t>-Трудовой кодекс Российской Федерации, статья 197</a:t>
            </a:r>
          </a:p>
          <a:p>
            <a:r>
              <a:rPr lang="ru-RU" dirty="0" smtClean="0"/>
              <a:t>-Федеральный закон Российской Федерации от 29.12.2012 г. № 273-ФЗ «Об</a:t>
            </a:r>
          </a:p>
          <a:p>
            <a:r>
              <a:rPr lang="ru-RU" dirty="0" smtClean="0"/>
              <a:t>образовании в Российской Федерации»;</a:t>
            </a:r>
          </a:p>
          <a:p>
            <a:r>
              <a:rPr lang="ru-RU" dirty="0" smtClean="0"/>
              <a:t>-Федеральный закон от 31.07.2020 г. № 304-ФЗ «О внесении изменений в</a:t>
            </a:r>
          </a:p>
          <a:p>
            <a:r>
              <a:rPr lang="ru-RU" dirty="0" smtClean="0"/>
              <a:t>Федеральный закон «Об образовании в Российской Федерации» по вопросам воспитания обучающихся;</a:t>
            </a:r>
          </a:p>
          <a:p>
            <a:r>
              <a:rPr lang="ru-RU" dirty="0" smtClean="0"/>
              <a:t>-Федеральный государственный образовательный стандарт дошкольного</a:t>
            </a:r>
          </a:p>
          <a:p>
            <a:r>
              <a:rPr lang="ru-RU" dirty="0" smtClean="0"/>
              <a:t>образования, утвержден приказом Министерства образования и науки России от 17 октября 2013г. № 1155;</a:t>
            </a:r>
          </a:p>
          <a:p>
            <a:r>
              <a:rPr lang="ru-RU" dirty="0" smtClean="0"/>
              <a:t>-Указ Президента Российской Федерации Путина В.В. от 07 мая 2018 № 204 «О национальных целях и стратегических задачах развития Российской Федерации на период до 2024 года»;</a:t>
            </a:r>
          </a:p>
          <a:p>
            <a:r>
              <a:rPr lang="ru-RU" dirty="0" smtClean="0"/>
              <a:t>-Указ Президента Российской Федерации Путина В.В. от 21 июля 2020 № 474 «О национальных целях развития Российской Федерации на период до 2030 года»;</a:t>
            </a:r>
          </a:p>
          <a:p>
            <a:r>
              <a:rPr lang="ru-RU" dirty="0" smtClean="0"/>
              <a:t>-Стратегия развития воспитания в Российской Федерации на период до 2025,</a:t>
            </a:r>
          </a:p>
          <a:p>
            <a:r>
              <a:rPr lang="ru-RU" dirty="0" smtClean="0"/>
              <a:t>утверждена распоряжением Правительства Российской Федерации от 29 мая 2015 г. № 996-р;</a:t>
            </a:r>
          </a:p>
          <a:p>
            <a:r>
              <a:rPr lang="ru-RU" dirty="0" smtClean="0"/>
              <a:t>-Концепция духовно-нравственного развития и воспитания личности гражданина России (</a:t>
            </a:r>
            <a:r>
              <a:rPr lang="ru-RU" i="1" dirty="0" smtClean="0"/>
              <a:t>А. Я. Данилюк А. М. Кондаков В. А. </a:t>
            </a:r>
            <a:r>
              <a:rPr lang="ru-RU" i="1" dirty="0" err="1" smtClean="0"/>
              <a:t>Тишков</a:t>
            </a:r>
            <a:r>
              <a:rPr lang="ru-RU" i="1" dirty="0" smtClean="0"/>
              <a:t>, 2009 г</a:t>
            </a:r>
            <a:r>
              <a:rPr lang="ru-RU" dirty="0" smtClean="0"/>
              <a:t>);</a:t>
            </a:r>
          </a:p>
          <a:p>
            <a:r>
              <a:rPr lang="ru-RU" dirty="0" smtClean="0"/>
              <a:t>-Концепция государственной семейной политики в Российской Федерации до 2025 года. Распоряжение Правительства РФ от 25 августа 2014 года №1618-р об утверждении Концепции государственной семейной политики в России на период до 2025 года</a:t>
            </a:r>
            <a:r>
              <a:rPr lang="ru-RU" dirty="0" smtClean="0"/>
              <a:t>;</a:t>
            </a:r>
            <a:endParaRPr lang="ru-RU"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301752" y="1000108"/>
            <a:ext cx="8503920" cy="5098940"/>
          </a:xfrm>
        </p:spPr>
        <p:txBody>
          <a:bodyPr>
            <a:normAutofit fontScale="62500" lnSpcReduction="20000"/>
          </a:bodyPr>
          <a:lstStyle/>
          <a:p>
            <a:pPr>
              <a:buNone/>
            </a:pPr>
            <a:endParaRPr lang="ru-RU" dirty="0" smtClean="0"/>
          </a:p>
          <a:p>
            <a:r>
              <a:rPr lang="ru-RU" b="1" dirty="0" smtClean="0"/>
              <a:t>- </a:t>
            </a:r>
            <a:r>
              <a:rPr lang="ru-RU" dirty="0" smtClean="0"/>
              <a:t>Образовательная программа муниципального бюджетного дошкольного образовательного учреждения детский сад «Сказка»;</a:t>
            </a:r>
          </a:p>
          <a:p>
            <a:r>
              <a:rPr lang="ru-RU" dirty="0" smtClean="0"/>
              <a:t>- Программа развития муниципального бюджетного дошкольного образовательного учреждения детский сад «Сказка» на 2020-2024 годы;</a:t>
            </a:r>
          </a:p>
          <a:p>
            <a:r>
              <a:rPr lang="ru-RU" dirty="0" smtClean="0"/>
              <a:t>-Положение об Основной образовательной программе МБДОУ детский сад «Сказка», утверждённое Приказом № 67/о от 15.04.2021 года.</a:t>
            </a:r>
          </a:p>
          <a:p>
            <a:endParaRPr lang="ru-RU" b="1" dirty="0" smtClean="0"/>
          </a:p>
          <a:p>
            <a:endParaRPr lang="ru-RU" b="1" dirty="0" smtClean="0"/>
          </a:p>
          <a:p>
            <a:pPr>
              <a:buNone/>
            </a:pPr>
            <a:r>
              <a:rPr lang="ru-RU" b="1" dirty="0" smtClean="0"/>
              <a:t>         локальные </a:t>
            </a:r>
            <a:r>
              <a:rPr lang="ru-RU" b="1" dirty="0" smtClean="0"/>
              <a:t>акты учреждения:</a:t>
            </a:r>
            <a:endParaRPr lang="ru-RU" dirty="0" smtClean="0"/>
          </a:p>
          <a:p>
            <a:r>
              <a:rPr lang="ru-RU" b="1" dirty="0" smtClean="0"/>
              <a:t>- </a:t>
            </a:r>
            <a:r>
              <a:rPr lang="ru-RU" dirty="0" smtClean="0"/>
              <a:t>Образовательная программа муниципального бюджетного дошкольного образовательного учреждения детский сад «Сказка»;</a:t>
            </a:r>
          </a:p>
          <a:p>
            <a:r>
              <a:rPr lang="ru-RU" dirty="0" smtClean="0"/>
              <a:t>- Программа развития муниципального бюджетного дошкольного образовательного учреждения детский сад «Сказка» на 2020-2024 годы;</a:t>
            </a:r>
          </a:p>
          <a:p>
            <a:r>
              <a:rPr lang="ru-RU" dirty="0" smtClean="0"/>
              <a:t>-Положение об Основной образовательной программе МБДОУ детский сад «Сказка», утверждённое Приказом № 67/о от 15.04.2021 года.</a:t>
            </a:r>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dirty="0" smtClean="0">
                <a:solidFill>
                  <a:srgbClr val="FF0000"/>
                </a:solidFill>
              </a:rPr>
              <a:t>Электронные </a:t>
            </a:r>
            <a:r>
              <a:rPr lang="ru-RU" dirty="0" smtClean="0">
                <a:solidFill>
                  <a:srgbClr val="FF0000"/>
                </a:solidFill>
              </a:rPr>
              <a:t>ресурсы</a:t>
            </a:r>
            <a:r>
              <a:rPr lang="ru-RU" dirty="0" smtClean="0">
                <a:solidFill>
                  <a:srgbClr val="FF0000"/>
                </a:solidFill>
              </a:rPr>
              <a:t/>
            </a:r>
            <a:br>
              <a:rPr lang="ru-RU" dirty="0" smtClean="0">
                <a:solidFill>
                  <a:srgbClr val="FF0000"/>
                </a:solidFill>
              </a:rPr>
            </a:br>
            <a:endParaRPr lang="ru-RU" dirty="0">
              <a:solidFill>
                <a:srgbClr val="FF0000"/>
              </a:solidFill>
            </a:endParaRPr>
          </a:p>
        </p:txBody>
      </p:sp>
      <p:sp>
        <p:nvSpPr>
          <p:cNvPr id="3" name="Содержимое 2"/>
          <p:cNvSpPr>
            <a:spLocks noGrp="1"/>
          </p:cNvSpPr>
          <p:nvPr>
            <p:ph sz="quarter" idx="1"/>
          </p:nvPr>
        </p:nvSpPr>
        <p:spPr/>
        <p:txBody>
          <a:bodyPr/>
          <a:lstStyle/>
          <a:p>
            <a:r>
              <a:rPr lang="ru-RU" dirty="0" smtClean="0"/>
              <a:t>1.	Образовательная сеть для руководителей (http://edu.direktor.ru)  </a:t>
            </a:r>
          </a:p>
          <a:p>
            <a:r>
              <a:rPr lang="ru-RU" dirty="0" smtClean="0"/>
              <a:t>2.	Российский общеобразовательный портал // http://www.school.edu.ru </a:t>
            </a:r>
          </a:p>
          <a:p>
            <a:r>
              <a:rPr lang="ru-RU" dirty="0" smtClean="0"/>
              <a:t>3.	Сайт Министерства просвещения РФ // https://edu.gov.ru/</a:t>
            </a:r>
          </a:p>
          <a:p>
            <a:r>
              <a:rPr lang="ru-RU" dirty="0" smtClean="0"/>
              <a:t>4.         Сайт Издательского дома «Истоки»:</a:t>
            </a:r>
            <a:r>
              <a:rPr lang="ru-RU" dirty="0" err="1" smtClean="0">
                <a:hlinkClick r:id="rId2"/>
              </a:rPr>
              <a:t>http</a:t>
            </a:r>
            <a:r>
              <a:rPr lang="ru-RU" dirty="0" smtClean="0">
                <a:hlinkClick r:id="rId2"/>
              </a:rPr>
              <a:t>://</a:t>
            </a:r>
            <a:r>
              <a:rPr lang="ru-RU" dirty="0" err="1" smtClean="0">
                <a:hlinkClick r:id="rId2"/>
              </a:rPr>
              <a:t>www.istoky-co.ru</a:t>
            </a:r>
            <a:r>
              <a:rPr lang="ru-RU" dirty="0" smtClean="0">
                <a:hlinkClick r:id="rId2"/>
              </a:rPr>
              <a:t>/</a:t>
            </a:r>
            <a:r>
              <a:rPr lang="ru-RU" dirty="0" err="1" smtClean="0">
                <a:hlinkClick r:id="rId2"/>
              </a:rPr>
              <a:t>zayavka.php</a:t>
            </a:r>
            <a:endParaRPr lang="ru-RU" dirty="0" smtClean="0"/>
          </a:p>
          <a:p>
            <a:r>
              <a:rPr lang="ru-RU" dirty="0" smtClean="0"/>
              <a:t>           </a:t>
            </a:r>
            <a:r>
              <a:rPr lang="en-US" dirty="0" smtClean="0"/>
              <a:t>e-mail: istoky@col.ru.</a:t>
            </a:r>
            <a:endParaRPr lang="ru-RU" dirty="0" smtClean="0"/>
          </a:p>
          <a:p>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14384"/>
          </a:xfrm>
        </p:spPr>
        <p:txBody>
          <a:bodyPr>
            <a:normAutofit fontScale="90000"/>
          </a:bodyPr>
          <a:lstStyle/>
          <a:p>
            <a:r>
              <a:rPr lang="ru-RU" dirty="0" smtClean="0">
                <a:solidFill>
                  <a:srgbClr val="FF0000"/>
                </a:solidFill>
              </a:rPr>
              <a:t>Особые условия реализации Программы для детей с ОВЗ</a:t>
            </a:r>
            <a:endParaRPr lang="ru-RU"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ru-RU" b="1" i="1" dirty="0" smtClean="0"/>
              <a:t>На уровне уклада: </a:t>
            </a:r>
            <a:r>
              <a:rPr lang="ru-RU" dirty="0" smtClean="0"/>
              <a:t>учреждения инклюзивное образование – это норма для воспитания, реализующая такие </a:t>
            </a:r>
            <a:r>
              <a:rPr lang="ru-RU" dirty="0" err="1" smtClean="0"/>
              <a:t>социокультурные</a:t>
            </a:r>
            <a:r>
              <a:rPr lang="ru-RU" dirty="0" smtClean="0"/>
              <a:t> ценности, как забота, принятие, взаимоуважение, взаимопомощь, совместность, сопричастность, социальная ответственность. Эти ценности должны разделяться всеми участниками образовательных отношений в ДОО.</a:t>
            </a:r>
          </a:p>
          <a:p>
            <a:r>
              <a:rPr lang="ru-RU" b="1" i="1" dirty="0" smtClean="0"/>
              <a:t>На уровне воспитывающих сред</a:t>
            </a:r>
            <a:r>
              <a:rPr lang="ru-RU" dirty="0" smtClean="0"/>
              <a:t>: ППС строится как максимально доступная для детей с ОВЗ; событийная воспитывающая среда учреждения обеспечивает возможность включения каждого ребенка в различные формы жизни детского сообщества; рукотворная воспитывающая среда обеспечивает возможность демонстрации уникальности достижений каждого ребенка.</a:t>
            </a:r>
          </a:p>
          <a:p>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sz="quarter" idx="1"/>
          </p:nvPr>
        </p:nvSpPr>
        <p:spPr>
          <a:xfrm>
            <a:off x="301752" y="857232"/>
            <a:ext cx="8503920" cy="5241816"/>
          </a:xfrm>
        </p:spPr>
        <p:txBody>
          <a:bodyPr>
            <a:normAutofit fontScale="70000" lnSpcReduction="20000"/>
          </a:bodyPr>
          <a:lstStyle/>
          <a:p>
            <a:r>
              <a:rPr lang="ru-RU" b="1" i="1" dirty="0" smtClean="0"/>
              <a:t>На уровне общности</a:t>
            </a:r>
            <a:r>
              <a:rPr lang="ru-RU" dirty="0" smtClean="0"/>
              <a:t>: формируются условия освоения социальных ролей, ответственности и самостоятельности, сопричастности к реализации целей и смыслов сообщества, приобретается опыт развития отношений между детьми, родителями, воспитателями. Детская и детско-взрослая общность в инклюзивном образовании   развиваются   на   принципах заботы,   взаимоуважения и сотрудничества в совместной деятельности.</a:t>
            </a:r>
          </a:p>
          <a:p>
            <a:r>
              <a:rPr lang="ru-RU" b="1" i="1" dirty="0" smtClean="0"/>
              <a:t>На   уровне деятельностей</a:t>
            </a:r>
            <a:r>
              <a:rPr lang="ru-RU" dirty="0" smtClean="0"/>
              <a:t>:   педагогическое проектирование совместной   деятельности в разновозрастных группах, в малых группах детей, в детско-родительских группах обеспечивает условия освоения доступных навыков, формирует опыт работы в команде, развивает активность и ответственность каждого ребенка в социальной ситуации его развития.</a:t>
            </a:r>
          </a:p>
          <a:p>
            <a:r>
              <a:rPr lang="ru-RU" b="1" i="1" dirty="0" smtClean="0"/>
              <a:t>На уровне событий</a:t>
            </a:r>
            <a:r>
              <a:rPr lang="ru-RU" dirty="0" smtClean="0"/>
              <a:t>: проектирование педагогами ритмов жизни, праздников и общих дел с учетом специфики социальной и культурной ситуации развития каждого ребенка обеспечивает возможность участия каждого в жизни и событиях группы, формирует личностный опыт, развивает самооценку и уверенность ребенка в своих силах. Событийная организация должна обеспечить переживание ребенком опыта самостоятельности, счастья и свободы в коллективе детей и взрослых.</a:t>
            </a:r>
          </a:p>
          <a:p>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pPr algn="ctr">
              <a:buNone/>
            </a:pPr>
            <a:endParaRPr lang="ru-RU" dirty="0" smtClean="0"/>
          </a:p>
          <a:p>
            <a:pPr algn="ctr">
              <a:buNone/>
            </a:pPr>
            <a:endParaRPr lang="ru-RU" dirty="0" smtClean="0"/>
          </a:p>
          <a:p>
            <a:pPr algn="ctr">
              <a:buNone/>
            </a:pPr>
            <a:endParaRPr lang="ru-RU" dirty="0" smtClean="0"/>
          </a:p>
          <a:p>
            <a:pPr algn="ctr">
              <a:buNone/>
            </a:pPr>
            <a:r>
              <a:rPr lang="ru-RU" sz="4400" dirty="0" smtClean="0">
                <a:solidFill>
                  <a:srgbClr val="FF0000"/>
                </a:solidFill>
              </a:rPr>
              <a:t>Спасибо за внимание!</a:t>
            </a:r>
            <a:endParaRPr lang="ru-RU" sz="4400"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153</TotalTime>
  <Words>2954</Words>
  <Application>Microsoft Office PowerPoint</Application>
  <PresentationFormat>Экран (4:3)</PresentationFormat>
  <Paragraphs>221</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Официальная</vt:lpstr>
      <vt:lpstr>РАБОЧАЯ ПРОГРАММА ВОСПИТАНИЯ МБДОУ детский сад «Сказка </vt:lpstr>
      <vt:lpstr>Структура программы</vt:lpstr>
      <vt:lpstr>направления воспитательной работы ДОО</vt:lpstr>
      <vt:lpstr>Цель  Программы воспитания</vt:lpstr>
      <vt:lpstr>Задачи программы воспитания</vt:lpstr>
      <vt:lpstr>Слайд 6</vt:lpstr>
      <vt:lpstr>Планируемые результаты освоения  Программы воспитания</vt:lpstr>
      <vt:lpstr>Содержание воспитательной работы</vt:lpstr>
      <vt:lpstr>Особенности реализации воспитательного процесса</vt:lpstr>
      <vt:lpstr>Слайд 10</vt:lpstr>
      <vt:lpstr>Особенности воспитания детей в сфере их личностного развития</vt:lpstr>
      <vt:lpstr>отличительные характеристики реализации программы «ИСТОКИ»</vt:lpstr>
      <vt:lpstr>Практическая реализация Программы воспитания </vt:lpstr>
      <vt:lpstr>Формы патриотического воспитания детей </vt:lpstr>
      <vt:lpstr>Система работы по патриотическому воспитанию детей </vt:lpstr>
      <vt:lpstr>Слайд 16</vt:lpstr>
      <vt:lpstr>Особенности взаимодействия  с семьями воспитанников</vt:lpstr>
      <vt:lpstr>Слайд 18</vt:lpstr>
      <vt:lpstr>Слайд 19</vt:lpstr>
      <vt:lpstr>Виды и формы взаимодействия с родителями </vt:lpstr>
      <vt:lpstr>Общие требования к условиям реализации Программы воспитания </vt:lpstr>
      <vt:lpstr>Кадровое обеспечение воспитательного процесса</vt:lpstr>
      <vt:lpstr>Материально- техническое обеспечение Программы воспитания</vt:lpstr>
      <vt:lpstr>Нормативно-методическое обеспечение реализации Программы воспитания</vt:lpstr>
      <vt:lpstr>Слайд 25</vt:lpstr>
      <vt:lpstr>Электронные ресурсы </vt:lpstr>
      <vt:lpstr>Особые условия реализации Программы для детей с ОВЗ</vt:lpstr>
      <vt:lpstr>Слайд 28</vt:lpstr>
      <vt:lpstr>Слайд 29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РАБОЧАЯ ПРОГРАММА ВОСПИТАНИЯ МБДОУ детский сад «Сказка</dc:title>
  <dc:creator>DNA7 X86</dc:creator>
  <cp:lastModifiedBy>DNA7 X86</cp:lastModifiedBy>
  <cp:revision>16</cp:revision>
  <dcterms:created xsi:type="dcterms:W3CDTF">2021-10-07T10:16:59Z</dcterms:created>
  <dcterms:modified xsi:type="dcterms:W3CDTF">2021-10-07T12:50:34Z</dcterms:modified>
</cp:coreProperties>
</file>